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modernComment_10E_25026C05.xml" ContentType="application/vnd.ms-powerpoint.comments+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70"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開催報告（1枚完結型）" id="{8035D88C-3E70-4738-87A9-C45CAF1BD59E}">
          <p14:sldIdLst>
            <p14:sldId id="270"/>
          </p14:sldIdLst>
        </p14:section>
        <p14:section name="開催報告（2枚型）" id="{EBC68101-D2A0-40B3-BB75-5467336CD30B}">
          <p14:sldIdLst/>
        </p14:section>
        <p14:section name="タイトルなしのセクション" id="{57630B0A-6BB7-488A-8A88-C06D6C30AAB6}">
          <p14:sldIdLst/>
        </p14:section>
        <p14:section name="記入例" id="{02E7A7F0-B020-4157-A472-3DC072D261CD}">
          <p14:sldIdLst/>
        </p14:section>
      </p14:sectionLst>
    </p:ex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1223917-3397-0909-0BA9-5B3468A092C5}" name="藤井 優月" initials="優藤" userId="S::Fujii.Yutsuki@univ.coop::032d8ba6-9ba4-4df5-a50e-6894c66448a2" providerId="AD"/>
  <p188:author id="{BFEC0893-F7D6-CBA5-8665-E4DA2CEB7890}" name="素数のまい Ἐρινύς," initials="素Ἐ" userId="4e47c6101e92d7a9" providerId="Windows Live"/>
  <p188:author id="{533F71C7-2E62-0CBF-43CF-01456BAF9F51}" name="吉田 拓馬" initials="吉拓" userId="S::yoshida.takuma@univ.coop::5a34a13e-0310-4e5a-b8c4-636b20a431e9" providerId="AD"/>
  <p188:author id="{B068D2F3-2A68-8484-C98A-C7A1CC3651FE}" name="藤井 優月" initials="藤優" userId="S::fujii.yutsuki@univ.coop::032d8ba6-9ba4-4df5-a50e-6894c66448a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3128"/>
    <a:srgbClr val="548235"/>
    <a:srgbClr val="CA2A2A"/>
    <a:srgbClr val="FFFFFF"/>
    <a:srgbClr val="ED7D31"/>
    <a:srgbClr val="F7C7A7"/>
    <a:srgbClr val="B45539"/>
    <a:srgbClr val="4E83B2"/>
    <a:srgbClr val="0000FF"/>
    <a:srgbClr val="ECE4C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3028D6-0B80-1CF0-C0D8-47B8D4BDE169}" v="19" dt="2025-06-19T09:37:24.977"/>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4" d="100"/>
          <a:sy n="54" d="100"/>
        </p:scale>
        <p:origin x="725" y="72"/>
      </p:cViewPr>
      <p:guideLst>
        <p:guide orient="horz" pos="31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omments/modernComment_10E_25026C05.xml><?xml version="1.0" encoding="utf-8"?>
<p188:cmLst xmlns:a="http://schemas.openxmlformats.org/drawingml/2006/main" xmlns:r="http://schemas.openxmlformats.org/officeDocument/2006/relationships" xmlns:p188="http://schemas.microsoft.com/office/powerpoint/2018/8/main">
  <p188:cm id="{7DE04E40-E17C-44BD-8619-42189E4A8BA0}" authorId="{21223917-3397-0909-0BA9-5B3468A092C5}" status="resolved" created="2025-06-04T09:12:08.365" complete="100000">
    <ac:txMkLst xmlns:ac="http://schemas.microsoft.com/office/drawing/2013/main/command">
      <pc:docMk xmlns:pc="http://schemas.microsoft.com/office/powerpoint/2013/main/command"/>
      <pc:sldMk xmlns:pc="http://schemas.microsoft.com/office/powerpoint/2013/main/command" cId="620915717" sldId="270"/>
      <ac:spMk id="56" creationId="{53512082-27BC-414B-BCB5-CC741348ED5C}"/>
      <ac:txMk cp="55">
        <ac:context len="56" hash="1834779071"/>
      </ac:txMk>
    </ac:txMkLst>
    <p188:pos x="816066" y="241919"/>
    <p188:txBody>
      <a:bodyPr/>
      <a:lstStyle/>
      <a:p>
        <a:r>
          <a:rPr lang="ja-JP" altLang="en-US"/>
          <a:t>口に出すことによって方向性が定まり良かった。
（富県大1年）
春セミが何をやるか、どういう気持ちでいくのがが知れて良かったです。
（富山大2年）
自分が春セミで何を学びたいか明確にすることができたので良かった。
（富県大1年）
１度自大学で春セミに対してどこに重点を置くのか話し合えたのはすごいいい機会だと思った。
（富県大2年）
春セミでのやることが明確化してよかった
（富山大1年）
言葉にして明確に目標として出せたのがよかったです。この目標に向けて春セミに取り組みたいです。
（富県大2年）
目標が明確になって、みんなと共有できたので春セミ当日にどうやって聞けばいいのかしれたり共有できてよかったです。
（富県大2年）
大学生協についての知識がまだあまりないので、知識をつけると共に春セミに参加できなかった人たちにも伝えることができるようにしっかり話を聞きたいです。
（富山大1年）
去年の春セミにも参加しましたが執行代を終えて考えも変わってると思います。さらなる学びを求めています。
（富山大3年）</a:t>
        </a:r>
      </a:p>
    </p188:txBody>
  </p188:cm>
  <p188:cm id="{63BD497B-C33B-4520-947B-EC969AF9EA6A}" authorId="{21223917-3397-0909-0BA9-5B3468A092C5}" status="resolved" created="2025-06-04T09:14:45.899" complete="100000">
    <ac:txMkLst xmlns:ac="http://schemas.microsoft.com/office/drawing/2013/main/command">
      <pc:docMk xmlns:pc="http://schemas.microsoft.com/office/powerpoint/2013/main/command"/>
      <pc:sldMk xmlns:pc="http://schemas.microsoft.com/office/powerpoint/2013/main/command" cId="620915717" sldId="270"/>
      <ac:spMk id="61" creationId="{46B459E6-33D9-4B1A-B325-75B0888124B8}"/>
      <ac:txMk cp="33" len="31">
        <ac:context len="67" hash="1027423748"/>
      </ac:txMk>
    </ac:txMkLst>
    <p188:pos x="731399" y="242529"/>
    <p188:txBody>
      <a:bodyPr/>
      <a:lstStyle/>
      <a:p>
        <a:r>
          <a:rPr lang="ja-JP" altLang="en-US"/>
          <a:t>富大の方と沢山交流出来て抱えてる悩みとかが似ていたり、解決出来ていそうだったりしてこれからが楽しみになった。
（富県大2年）
先輩が悩んでいることも知れて、来年のために自分も今から頑張らないとなと思えました。
（富県大1年）
お悩み相談会では参加率のとこで1年生に改めて色々聞くことができてよかったです。初めましての富大の方とも会えてよかったです。
（富県大2年）
他の大学の悩みと富山大学の悩みが違うところから、参考にできることもあったので、より良くできるように工夫していきたい
（富山大2年）</a:t>
        </a:r>
      </a:p>
    </p188:txBody>
  </p188:cm>
  <p188:cm id="{1EA6F096-67CD-466A-BF56-C8A97267064F}" authorId="{21223917-3397-0909-0BA9-5B3468A092C5}" status="resolved" created="2025-06-04T10:18:09.482" complete="100000">
    <ac:txMkLst xmlns:ac="http://schemas.microsoft.com/office/drawing/2013/main/command">
      <pc:docMk xmlns:pc="http://schemas.microsoft.com/office/powerpoint/2013/main/command"/>
      <pc:sldMk xmlns:pc="http://schemas.microsoft.com/office/powerpoint/2013/main/command" cId="620915717" sldId="270"/>
      <ac:spMk id="94" creationId="{422D373D-6B9B-45DB-B0EC-036746299615}"/>
      <ac:txMk cp="115" len="5">
        <ac:context len="155" hash="2111360514"/>
      </ac:txMk>
    </ac:txMkLst>
    <p188:pos x="3093540" y="798778"/>
    <p188:replyLst>
      <p188:reply id="{77052051-9B1D-4B91-99BE-BC79C4176514}" authorId="{533F71C7-2E62-0CBF-43CF-01456BAF9F51}" created="2025-06-05T00:13:08.116">
        <p188:txBody>
          <a:bodyPr/>
          <a:lstStyle/>
          <a:p>
            <a:r>
              <a:rPr lang="en-US"/>
              <a:t>北陸エリアでいいと思う</a:t>
            </a:r>
          </a:p>
        </p188:txBody>
        <p188:extLst>
          <p:ext xmlns:p="http://schemas.openxmlformats.org/presentationml/2006/main" uri="{57CB4572-C831-44C2-8A1C-0ADB6CCDFE69}">
            <p223:reactions xmlns:p223="http://schemas.microsoft.com/office/powerpoint/2022/03/main">
              <p223:rxn type="👍">
                <p223:instance time="2025-06-06T07:15:02.746" authorId="{B068D2F3-2A68-8484-C98A-C7A1CC3651FE}"/>
              </p223:rxn>
            </p223:reactions>
          </p:ext>
        </p188:extLst>
      </p188:reply>
    </p188:replyLst>
    <p188:txBody>
      <a:bodyPr/>
      <a:lstStyle/>
      <a:p>
        <a:r>
          <a:rPr lang="ja-JP" altLang="en-US"/>
          <a:t>北陸エリアと記載すべきだよね（福井来てないことに何か一言入れる？次は3会員そろうといいな的な、よくないよねきっと）</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B58A6E-F721-4E49-B8A2-0DF61706793C}" type="datetimeFigureOut">
              <a:rPr kumimoji="1" lang="ja-JP" altLang="en-US" smtClean="0"/>
              <a:t>2025/6/19</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BAD6D3-693F-4FA2-BDA4-FDA7A0BABC8D}" type="slidenum">
              <a:rPr kumimoji="1" lang="ja-JP" altLang="en-US" smtClean="0"/>
              <a:t>‹#›</a:t>
            </a:fld>
            <a:endParaRPr kumimoji="1" lang="ja-JP" altLang="en-US"/>
          </a:p>
        </p:txBody>
      </p:sp>
    </p:spTree>
    <p:extLst>
      <p:ext uri="{BB962C8B-B14F-4D97-AF65-F5344CB8AC3E}">
        <p14:creationId xmlns:p14="http://schemas.microsoft.com/office/powerpoint/2010/main" val="13454756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a:t>[</a:t>
            </a:r>
            <a:r>
              <a:rPr kumimoji="1" lang="ja-JP" altLang="en-US"/>
              <a:t>一枚完結型</a:t>
            </a:r>
            <a:r>
              <a:rPr kumimoji="1" lang="en-US" altLang="ja-JP"/>
              <a:t>]</a:t>
            </a:r>
          </a:p>
          <a:p>
            <a:r>
              <a:rPr kumimoji="1" lang="ja-JP" altLang="en-US"/>
              <a:t>・全体は</a:t>
            </a:r>
            <a:r>
              <a:rPr kumimoji="1" lang="en-US" altLang="ja-JP"/>
              <a:t>4</a:t>
            </a:r>
            <a:r>
              <a:rPr kumimoji="1" lang="ja-JP" altLang="en-US"/>
              <a:t>分割</a:t>
            </a:r>
            <a:endParaRPr kumimoji="1" lang="en-US" altLang="ja-JP"/>
          </a:p>
          <a:p>
            <a:r>
              <a:rPr kumimoji="1" lang="ja-JP" altLang="en-US"/>
              <a:t>・変化を付けたいとき、流れを変えたいときは赤い四角の場所を変える</a:t>
            </a:r>
            <a:endParaRPr kumimoji="1" lang="en-US" altLang="ja-JP"/>
          </a:p>
          <a:p>
            <a:r>
              <a:rPr kumimoji="1" lang="ja-JP" altLang="en-US"/>
              <a:t>・４分割の中でなら合体や枠を消すことができる</a:t>
            </a:r>
            <a:endParaRPr kumimoji="1" lang="en-US" altLang="ja-JP"/>
          </a:p>
          <a:p>
            <a:r>
              <a:rPr kumimoji="1" lang="ja-JP" altLang="en-US"/>
              <a:t>・色付き四角の中は写真やパワーポイントスライド、イラストなど</a:t>
            </a:r>
            <a:endParaRPr kumimoji="1" lang="en-US" altLang="ja-JP"/>
          </a:p>
          <a:p>
            <a:r>
              <a:rPr kumimoji="1" lang="ja-JP" altLang="en-US"/>
              <a:t>・色付き四角の大きさは変えない</a:t>
            </a:r>
            <a:endParaRPr kumimoji="1" lang="en-US" altLang="ja-JP"/>
          </a:p>
          <a:p>
            <a:r>
              <a:rPr kumimoji="1" lang="ja-JP" altLang="en-US"/>
              <a:t>・写真だけでは少し枠が大きいので、必ずコメントを添える</a:t>
            </a:r>
            <a:endParaRPr kumimoji="1" lang="en-US" altLang="ja-JP"/>
          </a:p>
          <a:p>
            <a:r>
              <a:rPr kumimoji="1" lang="ja-JP" altLang="en-US"/>
              <a:t>・コメント吹き出しの大きさは調整</a:t>
            </a:r>
            <a:endParaRPr kumimoji="1" lang="en-US" altLang="ja-JP"/>
          </a:p>
          <a:p>
            <a:r>
              <a:rPr kumimoji="1" lang="ja-JP" altLang="en-US"/>
              <a:t>・メインタイトルは</a:t>
            </a:r>
            <a:r>
              <a:rPr kumimoji="1" lang="en-US" altLang="ja-JP"/>
              <a:t>2</a:t>
            </a:r>
            <a:r>
              <a:rPr kumimoji="1" lang="ja-JP" altLang="en-US"/>
              <a:t>段、短い場合は上の文だけ</a:t>
            </a:r>
            <a:endParaRPr kumimoji="1" lang="en-US" altLang="ja-JP"/>
          </a:p>
          <a:p>
            <a:endParaRPr kumimoji="1" lang="en-US" altLang="ja-JP" sz="1200"/>
          </a:p>
        </p:txBody>
      </p:sp>
      <p:sp>
        <p:nvSpPr>
          <p:cNvPr id="4" name="スライド番号プレースホルダー 3"/>
          <p:cNvSpPr>
            <a:spLocks noGrp="1"/>
          </p:cNvSpPr>
          <p:nvPr>
            <p:ph type="sldNum" sz="quarter" idx="10"/>
          </p:nvPr>
        </p:nvSpPr>
        <p:spPr/>
        <p:txBody>
          <a:bodyPr/>
          <a:lstStyle/>
          <a:p>
            <a:fld id="{EDBAD6D3-693F-4FA2-BDA4-FDA7A0BABC8D}" type="slidenum">
              <a:rPr kumimoji="1" lang="ja-JP" altLang="en-US" smtClean="0"/>
              <a:t>1</a:t>
            </a:fld>
            <a:endParaRPr kumimoji="1" lang="ja-JP" altLang="en-US"/>
          </a:p>
        </p:txBody>
      </p:sp>
    </p:spTree>
    <p:extLst>
      <p:ext uri="{BB962C8B-B14F-4D97-AF65-F5344CB8AC3E}">
        <p14:creationId xmlns:p14="http://schemas.microsoft.com/office/powerpoint/2010/main" val="21298799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0" name="楕円 19">
            <a:extLst>
              <a:ext uri="{FF2B5EF4-FFF2-40B4-BE49-F238E27FC236}">
                <a16:creationId xmlns:a16="http://schemas.microsoft.com/office/drawing/2014/main" id="{FF94FE64-E274-4E53-B75F-57997627D025}"/>
              </a:ext>
            </a:extLst>
          </p:cNvPr>
          <p:cNvSpPr/>
          <p:nvPr userDrawn="1"/>
        </p:nvSpPr>
        <p:spPr>
          <a:xfrm>
            <a:off x="5102106" y="311957"/>
            <a:ext cx="1635454" cy="1098672"/>
          </a:xfrm>
          <a:prstGeom prst="ellipse">
            <a:avLst/>
          </a:prstGeom>
          <a:solidFill>
            <a:srgbClr val="FFD1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a:extLst>
              <a:ext uri="{FF2B5EF4-FFF2-40B4-BE49-F238E27FC236}">
                <a16:creationId xmlns:a16="http://schemas.microsoft.com/office/drawing/2014/main" id="{3404D5A7-BB31-43FE-B4D4-C7F669D991A6}"/>
              </a:ext>
            </a:extLst>
          </p:cNvPr>
          <p:cNvCxnSpPr>
            <a:cxnSpLocks/>
          </p:cNvCxnSpPr>
          <p:nvPr userDrawn="1"/>
        </p:nvCxnSpPr>
        <p:spPr>
          <a:xfrm>
            <a:off x="129683" y="3060197"/>
            <a:ext cx="6444000" cy="0"/>
          </a:xfrm>
          <a:prstGeom prst="line">
            <a:avLst/>
          </a:prstGeom>
          <a:ln w="38100" cap="rnd">
            <a:solidFill>
              <a:srgbClr val="D53128"/>
            </a:solidFill>
            <a:prstDash val="sysDot"/>
            <a:round/>
          </a:ln>
        </p:spPr>
        <p:style>
          <a:lnRef idx="1">
            <a:schemeClr val="accent1"/>
          </a:lnRef>
          <a:fillRef idx="0">
            <a:schemeClr val="accent1"/>
          </a:fillRef>
          <a:effectRef idx="0">
            <a:schemeClr val="accent1"/>
          </a:effectRef>
          <a:fontRef idx="minor">
            <a:schemeClr val="tx1"/>
          </a:fontRef>
        </p:style>
      </p:cxnSp>
      <p:pic>
        <p:nvPicPr>
          <p:cNvPr id="10" name="図 9" descr="物体 が含まれている画像&#10;&#10;高い精度で生成された説明">
            <a:extLst>
              <a:ext uri="{FF2B5EF4-FFF2-40B4-BE49-F238E27FC236}">
                <a16:creationId xmlns:a16="http://schemas.microsoft.com/office/drawing/2014/main" id="{DD6AEC32-09B3-446F-A2D9-7F1385960780}"/>
              </a:ext>
            </a:extLst>
          </p:cNvPr>
          <p:cNvPicPr>
            <a:picLocks noChangeAspect="1"/>
          </p:cNvPicPr>
          <p:nvPr userDrawn="1"/>
        </p:nvPicPr>
        <p:blipFill>
          <a:blip r:embed="rId2" cstate="hqprint">
            <a:lum bright="70000" contrast="-70000"/>
            <a:extLst>
              <a:ext uri="{28A0092B-C50C-407E-A947-70E740481C1C}">
                <a14:useLocalDpi xmlns:a14="http://schemas.microsoft.com/office/drawing/2010/main" val="0"/>
              </a:ext>
            </a:extLst>
          </a:blip>
          <a:stretch>
            <a:fillRect/>
          </a:stretch>
        </p:blipFill>
        <p:spPr>
          <a:xfrm>
            <a:off x="4311740" y="9091722"/>
            <a:ext cx="419359" cy="375538"/>
          </a:xfrm>
          <a:prstGeom prst="rect">
            <a:avLst/>
          </a:prstGeom>
        </p:spPr>
      </p:pic>
      <p:sp>
        <p:nvSpPr>
          <p:cNvPr id="12" name="四角形: 角を丸くする 11">
            <a:extLst>
              <a:ext uri="{FF2B5EF4-FFF2-40B4-BE49-F238E27FC236}">
                <a16:creationId xmlns:a16="http://schemas.microsoft.com/office/drawing/2014/main" id="{28FBE321-3FE1-4EC3-9299-4B7162B02A6F}"/>
              </a:ext>
            </a:extLst>
          </p:cNvPr>
          <p:cNvSpPr/>
          <p:nvPr userDrawn="1"/>
        </p:nvSpPr>
        <p:spPr>
          <a:xfrm>
            <a:off x="81526" y="1149086"/>
            <a:ext cx="4176575" cy="734305"/>
          </a:xfrm>
          <a:prstGeom prst="roundRect">
            <a:avLst>
              <a:gd name="adj" fmla="val 0"/>
            </a:avLst>
          </a:prstGeom>
          <a:noFill/>
          <a:ln w="38100">
            <a:solidFill>
              <a:srgbClr val="D531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j-lt"/>
              <a:ea typeface="+mj-ea"/>
              <a:cs typeface="Arial" panose="020B0604020202020204" pitchFamily="34" charset="0"/>
            </a:endParaRPr>
          </a:p>
        </p:txBody>
      </p:sp>
      <p:sp>
        <p:nvSpPr>
          <p:cNvPr id="13" name="吹き出し: 円形 12">
            <a:extLst>
              <a:ext uri="{FF2B5EF4-FFF2-40B4-BE49-F238E27FC236}">
                <a16:creationId xmlns:a16="http://schemas.microsoft.com/office/drawing/2014/main" id="{9BD62BDC-1368-4370-AE79-D7F2CF46BF90}"/>
              </a:ext>
            </a:extLst>
          </p:cNvPr>
          <p:cNvSpPr/>
          <p:nvPr userDrawn="1"/>
        </p:nvSpPr>
        <p:spPr>
          <a:xfrm>
            <a:off x="3496307" y="335650"/>
            <a:ext cx="801356" cy="696603"/>
          </a:xfrm>
          <a:prstGeom prst="wedgeEllipseCallout">
            <a:avLst>
              <a:gd name="adj1" fmla="val -49514"/>
              <a:gd name="adj2" fmla="val 39151"/>
            </a:avLst>
          </a:prstGeom>
          <a:solidFill>
            <a:srgbClr val="D53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cs typeface="Arial" panose="020B0604020202020204" pitchFamily="34" charset="0"/>
            </a:endParaRPr>
          </a:p>
        </p:txBody>
      </p:sp>
      <p:sp>
        <p:nvSpPr>
          <p:cNvPr id="14" name="テキスト ボックス 13">
            <a:extLst>
              <a:ext uri="{FF2B5EF4-FFF2-40B4-BE49-F238E27FC236}">
                <a16:creationId xmlns:a16="http://schemas.microsoft.com/office/drawing/2014/main" id="{F72166D9-0BC8-4C3C-BDD3-19D3C499A3E7}"/>
              </a:ext>
            </a:extLst>
          </p:cNvPr>
          <p:cNvSpPr txBox="1"/>
          <p:nvPr userDrawn="1"/>
        </p:nvSpPr>
        <p:spPr>
          <a:xfrm>
            <a:off x="3554911" y="391578"/>
            <a:ext cx="703190" cy="584775"/>
          </a:xfrm>
          <a:prstGeom prst="rect">
            <a:avLst/>
          </a:prstGeom>
          <a:noFill/>
        </p:spPr>
        <p:txBody>
          <a:bodyPr wrap="square" rtlCol="0">
            <a:spAutoFit/>
          </a:bodyPr>
          <a:lstStyle/>
          <a:p>
            <a:pPr algn="ctr"/>
            <a:r>
              <a:rPr kumimoji="1" lang="ja-JP" altLang="en-US" sz="1600" b="1">
                <a:solidFill>
                  <a:schemeClr val="bg1"/>
                </a:solidFill>
                <a:latin typeface="Meiryo UI" panose="020B0604030504040204" pitchFamily="50" charset="-128"/>
                <a:ea typeface="Meiryo UI" panose="020B0604030504040204" pitchFamily="50" charset="-128"/>
                <a:cs typeface="Arial" panose="020B0604020202020204" pitchFamily="34" charset="0"/>
              </a:rPr>
              <a:t>開催</a:t>
            </a:r>
            <a:endParaRPr kumimoji="1" lang="en-US" altLang="ja-JP" sz="1600" b="1">
              <a:solidFill>
                <a:schemeClr val="bg1"/>
              </a:solidFill>
              <a:latin typeface="Meiryo UI" panose="020B0604030504040204" pitchFamily="50" charset="-128"/>
              <a:ea typeface="Meiryo UI" panose="020B0604030504040204" pitchFamily="50" charset="-128"/>
              <a:cs typeface="Arial" panose="020B0604020202020204" pitchFamily="34" charset="0"/>
            </a:endParaRPr>
          </a:p>
          <a:p>
            <a:pPr algn="ctr"/>
            <a:r>
              <a:rPr kumimoji="1" lang="ja-JP" altLang="en-US" sz="1600" b="1">
                <a:solidFill>
                  <a:schemeClr val="bg1"/>
                </a:solidFill>
                <a:latin typeface="Meiryo UI" panose="020B0604030504040204" pitchFamily="50" charset="-128"/>
                <a:ea typeface="Meiryo UI" panose="020B0604030504040204" pitchFamily="50" charset="-128"/>
                <a:cs typeface="Arial" panose="020B0604020202020204" pitchFamily="34" charset="0"/>
              </a:rPr>
              <a:t>報告</a:t>
            </a:r>
            <a:endParaRPr kumimoji="1" lang="en-US" altLang="ja-JP" sz="1600" b="1">
              <a:solidFill>
                <a:schemeClr val="bg1"/>
              </a:solidFill>
              <a:latin typeface="Meiryo UI" panose="020B0604030504040204" pitchFamily="50" charset="-128"/>
              <a:ea typeface="Meiryo UI" panose="020B0604030504040204" pitchFamily="50" charset="-128"/>
              <a:cs typeface="Arial" panose="020B0604020202020204" pitchFamily="34" charset="0"/>
            </a:endParaRPr>
          </a:p>
        </p:txBody>
      </p:sp>
      <p:sp>
        <p:nvSpPr>
          <p:cNvPr id="18" name="テキスト ボックス 17">
            <a:extLst>
              <a:ext uri="{FF2B5EF4-FFF2-40B4-BE49-F238E27FC236}">
                <a16:creationId xmlns:a16="http://schemas.microsoft.com/office/drawing/2014/main" id="{25F9AFCC-FBBF-49B4-89EC-69A7017CDDB6}"/>
              </a:ext>
            </a:extLst>
          </p:cNvPr>
          <p:cNvSpPr txBox="1"/>
          <p:nvPr userDrawn="1"/>
        </p:nvSpPr>
        <p:spPr>
          <a:xfrm>
            <a:off x="24327" y="9407457"/>
            <a:ext cx="3110147" cy="230832"/>
          </a:xfrm>
          <a:prstGeom prst="rect">
            <a:avLst/>
          </a:prstGeom>
          <a:noFill/>
        </p:spPr>
        <p:txBody>
          <a:bodyPr wrap="none" rtlCol="0">
            <a:spAutoFit/>
          </a:bodyPr>
          <a:lstStyle/>
          <a:p>
            <a:r>
              <a:rPr kumimoji="1" lang="ja-JP" altLang="en-US" sz="900"/>
              <a:t>私たちは持続可能な開発目標</a:t>
            </a:r>
            <a:r>
              <a:rPr kumimoji="1" lang="en-US" altLang="ja-JP" sz="900"/>
              <a:t>(SDGs)</a:t>
            </a:r>
            <a:r>
              <a:rPr kumimoji="1" lang="ja-JP" altLang="en-US" sz="900"/>
              <a:t>を支援しています。</a:t>
            </a:r>
          </a:p>
        </p:txBody>
      </p:sp>
      <p:pic>
        <p:nvPicPr>
          <p:cNvPr id="19" name="図 18" descr="物体 が含まれている画像&#10;&#10;高い精度で生成された説明">
            <a:extLst>
              <a:ext uri="{FF2B5EF4-FFF2-40B4-BE49-F238E27FC236}">
                <a16:creationId xmlns:a16="http://schemas.microsoft.com/office/drawing/2014/main" id="{34681D32-B79E-42E3-B34F-7CB65A15FDDF}"/>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1526" y="332962"/>
            <a:ext cx="2096190" cy="943469"/>
          </a:xfrm>
          <a:prstGeom prst="rect">
            <a:avLst/>
          </a:prstGeom>
        </p:spPr>
      </p:pic>
    </p:spTree>
    <p:extLst>
      <p:ext uri="{BB962C8B-B14F-4D97-AF65-F5344CB8AC3E}">
        <p14:creationId xmlns:p14="http://schemas.microsoft.com/office/powerpoint/2010/main" val="196503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261B9E8-0152-4ACF-A74F-0A0E6FCACFE8}"/>
              </a:ext>
            </a:extLst>
          </p:cNvPr>
          <p:cNvCxnSpPr>
            <a:cxnSpLocks/>
          </p:cNvCxnSpPr>
          <p:nvPr userDrawn="1"/>
        </p:nvCxnSpPr>
        <p:spPr>
          <a:xfrm>
            <a:off x="175435" y="3729924"/>
            <a:ext cx="6444000" cy="0"/>
          </a:xfrm>
          <a:prstGeom prst="line">
            <a:avLst/>
          </a:prstGeom>
          <a:ln w="38100" cap="rnd">
            <a:solidFill>
              <a:srgbClr val="D53128"/>
            </a:solidFill>
            <a:prstDash val="sysDot"/>
            <a:round/>
          </a:ln>
        </p:spPr>
        <p:style>
          <a:lnRef idx="1">
            <a:schemeClr val="accent1"/>
          </a:lnRef>
          <a:fillRef idx="0">
            <a:schemeClr val="accent1"/>
          </a:fillRef>
          <a:effectRef idx="0">
            <a:schemeClr val="accent1"/>
          </a:effectRef>
          <a:fontRef idx="minor">
            <a:schemeClr val="tx1"/>
          </a:fontRef>
        </p:style>
      </p:cxnSp>
      <p:sp>
        <p:nvSpPr>
          <p:cNvPr id="15" name="楕円 14">
            <a:extLst>
              <a:ext uri="{FF2B5EF4-FFF2-40B4-BE49-F238E27FC236}">
                <a16:creationId xmlns:a16="http://schemas.microsoft.com/office/drawing/2014/main" id="{24A48777-C512-4056-A1FF-8124F1C1E60B}"/>
              </a:ext>
            </a:extLst>
          </p:cNvPr>
          <p:cNvSpPr/>
          <p:nvPr userDrawn="1"/>
        </p:nvSpPr>
        <p:spPr>
          <a:xfrm>
            <a:off x="5102106" y="311957"/>
            <a:ext cx="1635454" cy="1098672"/>
          </a:xfrm>
          <a:prstGeom prst="ellipse">
            <a:avLst/>
          </a:prstGeom>
          <a:solidFill>
            <a:srgbClr val="FFD1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四角形: 角を丸くする 16">
            <a:extLst>
              <a:ext uri="{FF2B5EF4-FFF2-40B4-BE49-F238E27FC236}">
                <a16:creationId xmlns:a16="http://schemas.microsoft.com/office/drawing/2014/main" id="{C9353F8F-F139-4B93-9367-34289888BD93}"/>
              </a:ext>
            </a:extLst>
          </p:cNvPr>
          <p:cNvSpPr/>
          <p:nvPr userDrawn="1"/>
        </p:nvSpPr>
        <p:spPr>
          <a:xfrm>
            <a:off x="81526" y="1149086"/>
            <a:ext cx="4176575" cy="734305"/>
          </a:xfrm>
          <a:prstGeom prst="roundRect">
            <a:avLst>
              <a:gd name="adj" fmla="val 0"/>
            </a:avLst>
          </a:prstGeom>
          <a:noFill/>
          <a:ln w="38100">
            <a:solidFill>
              <a:srgbClr val="D531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j-lt"/>
              <a:ea typeface="+mj-ea"/>
              <a:cs typeface="Arial" panose="020B0604020202020204" pitchFamily="34" charset="0"/>
            </a:endParaRPr>
          </a:p>
        </p:txBody>
      </p:sp>
      <p:sp>
        <p:nvSpPr>
          <p:cNvPr id="18" name="吹き出し: 円形 17">
            <a:extLst>
              <a:ext uri="{FF2B5EF4-FFF2-40B4-BE49-F238E27FC236}">
                <a16:creationId xmlns:a16="http://schemas.microsoft.com/office/drawing/2014/main" id="{FFD8D0E2-20B1-4D7A-8375-6E0A71D23427}"/>
              </a:ext>
            </a:extLst>
          </p:cNvPr>
          <p:cNvSpPr/>
          <p:nvPr userDrawn="1"/>
        </p:nvSpPr>
        <p:spPr>
          <a:xfrm>
            <a:off x="3496307" y="335650"/>
            <a:ext cx="801356" cy="696603"/>
          </a:xfrm>
          <a:prstGeom prst="wedgeEllipseCallout">
            <a:avLst>
              <a:gd name="adj1" fmla="val -49514"/>
              <a:gd name="adj2" fmla="val 39151"/>
            </a:avLst>
          </a:prstGeom>
          <a:solidFill>
            <a:srgbClr val="D53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cs typeface="Arial" panose="020B0604020202020204" pitchFamily="34" charset="0"/>
            </a:endParaRPr>
          </a:p>
        </p:txBody>
      </p:sp>
      <p:sp>
        <p:nvSpPr>
          <p:cNvPr id="19" name="テキスト ボックス 18">
            <a:extLst>
              <a:ext uri="{FF2B5EF4-FFF2-40B4-BE49-F238E27FC236}">
                <a16:creationId xmlns:a16="http://schemas.microsoft.com/office/drawing/2014/main" id="{14A60896-0A69-4DD1-920B-59F2ABDE36FA}"/>
              </a:ext>
            </a:extLst>
          </p:cNvPr>
          <p:cNvSpPr txBox="1"/>
          <p:nvPr userDrawn="1"/>
        </p:nvSpPr>
        <p:spPr>
          <a:xfrm>
            <a:off x="3554911" y="391578"/>
            <a:ext cx="703190" cy="584775"/>
          </a:xfrm>
          <a:prstGeom prst="rect">
            <a:avLst/>
          </a:prstGeom>
          <a:noFill/>
        </p:spPr>
        <p:txBody>
          <a:bodyPr wrap="square" rtlCol="0">
            <a:spAutoFit/>
          </a:bodyPr>
          <a:lstStyle/>
          <a:p>
            <a:pPr algn="ctr"/>
            <a:r>
              <a:rPr kumimoji="1" lang="ja-JP" altLang="en-US" sz="1600" b="1">
                <a:solidFill>
                  <a:schemeClr val="bg1"/>
                </a:solidFill>
                <a:latin typeface="Meiryo UI" panose="020B0604030504040204" pitchFamily="50" charset="-128"/>
                <a:ea typeface="Meiryo UI" panose="020B0604030504040204" pitchFamily="50" charset="-128"/>
                <a:cs typeface="Arial" panose="020B0604020202020204" pitchFamily="34" charset="0"/>
              </a:rPr>
              <a:t>開催</a:t>
            </a:r>
            <a:endParaRPr kumimoji="1" lang="en-US" altLang="ja-JP" sz="1600" b="1">
              <a:solidFill>
                <a:schemeClr val="bg1"/>
              </a:solidFill>
              <a:latin typeface="Meiryo UI" panose="020B0604030504040204" pitchFamily="50" charset="-128"/>
              <a:ea typeface="Meiryo UI" panose="020B0604030504040204" pitchFamily="50" charset="-128"/>
              <a:cs typeface="Arial" panose="020B0604020202020204" pitchFamily="34" charset="0"/>
            </a:endParaRPr>
          </a:p>
          <a:p>
            <a:pPr algn="ctr"/>
            <a:r>
              <a:rPr kumimoji="1" lang="ja-JP" altLang="en-US" sz="1600" b="1">
                <a:solidFill>
                  <a:schemeClr val="bg1"/>
                </a:solidFill>
                <a:latin typeface="Meiryo UI" panose="020B0604030504040204" pitchFamily="50" charset="-128"/>
                <a:ea typeface="Meiryo UI" panose="020B0604030504040204" pitchFamily="50" charset="-128"/>
                <a:cs typeface="Arial" panose="020B0604020202020204" pitchFamily="34" charset="0"/>
              </a:rPr>
              <a:t>報告</a:t>
            </a:r>
            <a:endParaRPr kumimoji="1" lang="en-US" altLang="ja-JP" sz="1600" b="1">
              <a:solidFill>
                <a:schemeClr val="bg1"/>
              </a:solidFill>
              <a:latin typeface="Meiryo UI" panose="020B0604030504040204" pitchFamily="50" charset="-128"/>
              <a:ea typeface="Meiryo UI" panose="020B0604030504040204" pitchFamily="50" charset="-128"/>
              <a:cs typeface="Arial" panose="020B0604020202020204" pitchFamily="34" charset="0"/>
            </a:endParaRPr>
          </a:p>
        </p:txBody>
      </p:sp>
      <p:pic>
        <p:nvPicPr>
          <p:cNvPr id="20" name="図 19" descr="物体 が含まれている画像&#10;&#10;高い精度で生成された説明">
            <a:extLst>
              <a:ext uri="{FF2B5EF4-FFF2-40B4-BE49-F238E27FC236}">
                <a16:creationId xmlns:a16="http://schemas.microsoft.com/office/drawing/2014/main" id="{CC34C117-D408-4753-BAED-96EA01EC5992}"/>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1526" y="332962"/>
            <a:ext cx="2096190" cy="943469"/>
          </a:xfrm>
          <a:prstGeom prst="rect">
            <a:avLst/>
          </a:prstGeom>
        </p:spPr>
      </p:pic>
    </p:spTree>
    <p:extLst>
      <p:ext uri="{BB962C8B-B14F-4D97-AF65-F5344CB8AC3E}">
        <p14:creationId xmlns:p14="http://schemas.microsoft.com/office/powerpoint/2010/main" val="1586042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pic>
        <p:nvPicPr>
          <p:cNvPr id="7" name="図 6" descr="物体 が含まれている画像&#10;&#10;高い精度で生成された説明">
            <a:extLst>
              <a:ext uri="{FF2B5EF4-FFF2-40B4-BE49-F238E27FC236}">
                <a16:creationId xmlns:a16="http://schemas.microsoft.com/office/drawing/2014/main" id="{7F3D372E-29AA-417D-BE8E-DBCD36179CCD}"/>
              </a:ext>
            </a:extLst>
          </p:cNvPr>
          <p:cNvPicPr>
            <a:picLocks noChangeAspect="1"/>
          </p:cNvPicPr>
          <p:nvPr userDrawn="1"/>
        </p:nvPicPr>
        <p:blipFill>
          <a:blip r:embed="rId2" cstate="hqprint">
            <a:lum bright="70000" contrast="-70000"/>
            <a:extLst>
              <a:ext uri="{28A0092B-C50C-407E-A947-70E740481C1C}">
                <a14:useLocalDpi xmlns:a14="http://schemas.microsoft.com/office/drawing/2010/main" val="0"/>
              </a:ext>
            </a:extLst>
          </a:blip>
          <a:stretch>
            <a:fillRect/>
          </a:stretch>
        </p:blipFill>
        <p:spPr>
          <a:xfrm>
            <a:off x="4311740" y="9124379"/>
            <a:ext cx="419359" cy="375538"/>
          </a:xfrm>
          <a:prstGeom prst="rect">
            <a:avLst/>
          </a:prstGeom>
        </p:spPr>
      </p:pic>
      <p:sp>
        <p:nvSpPr>
          <p:cNvPr id="9" name="テキスト ボックス 8">
            <a:extLst>
              <a:ext uri="{FF2B5EF4-FFF2-40B4-BE49-F238E27FC236}">
                <a16:creationId xmlns:a16="http://schemas.microsoft.com/office/drawing/2014/main" id="{AFB10AC7-D090-4238-BBC4-D2F96FAF2ED0}"/>
              </a:ext>
            </a:extLst>
          </p:cNvPr>
          <p:cNvSpPr txBox="1"/>
          <p:nvPr userDrawn="1"/>
        </p:nvSpPr>
        <p:spPr>
          <a:xfrm>
            <a:off x="24327" y="9440114"/>
            <a:ext cx="3225563" cy="230832"/>
          </a:xfrm>
          <a:prstGeom prst="rect">
            <a:avLst/>
          </a:prstGeom>
          <a:noFill/>
        </p:spPr>
        <p:txBody>
          <a:bodyPr wrap="none" rtlCol="0">
            <a:spAutoFit/>
          </a:bodyPr>
          <a:lstStyle/>
          <a:p>
            <a:r>
              <a:rPr kumimoji="1" lang="ja-JP" altLang="en-US" sz="900"/>
              <a:t>私たちは持続可能な開発目標</a:t>
            </a:r>
            <a:r>
              <a:rPr kumimoji="1" lang="en-US" altLang="ja-JP" sz="900"/>
              <a:t>(SDGs)</a:t>
            </a:r>
            <a:r>
              <a:rPr kumimoji="1" lang="ja-JP" altLang="en-US" sz="900"/>
              <a:t>を支援しています。</a:t>
            </a:r>
          </a:p>
        </p:txBody>
      </p:sp>
    </p:spTree>
    <p:extLst>
      <p:ext uri="{BB962C8B-B14F-4D97-AF65-F5344CB8AC3E}">
        <p14:creationId xmlns:p14="http://schemas.microsoft.com/office/powerpoint/2010/main" val="275968174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62AD1DBB-0D55-417B-852F-351469DA1AD1}"/>
              </a:ext>
            </a:extLst>
          </p:cNvPr>
          <p:cNvSpPr/>
          <p:nvPr userDrawn="1"/>
        </p:nvSpPr>
        <p:spPr>
          <a:xfrm>
            <a:off x="0" y="0"/>
            <a:ext cx="6858000" cy="274745"/>
          </a:xfrm>
          <a:prstGeom prst="rect">
            <a:avLst/>
          </a:prstGeom>
          <a:solidFill>
            <a:srgbClr val="D53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cs typeface="Arial" panose="020B0604020202020204" pitchFamily="34" charset="0"/>
            </a:endParaRPr>
          </a:p>
        </p:txBody>
      </p:sp>
      <p:sp>
        <p:nvSpPr>
          <p:cNvPr id="8" name="正方形/長方形 7">
            <a:extLst>
              <a:ext uri="{FF2B5EF4-FFF2-40B4-BE49-F238E27FC236}">
                <a16:creationId xmlns:a16="http://schemas.microsoft.com/office/drawing/2014/main" id="{77E1F072-D7B3-4CF2-87EA-864A132D41A8}"/>
              </a:ext>
            </a:extLst>
          </p:cNvPr>
          <p:cNvSpPr/>
          <p:nvPr userDrawn="1"/>
        </p:nvSpPr>
        <p:spPr>
          <a:xfrm>
            <a:off x="0" y="9638529"/>
            <a:ext cx="6858000" cy="274745"/>
          </a:xfrm>
          <a:prstGeom prst="rect">
            <a:avLst/>
          </a:prstGeom>
          <a:solidFill>
            <a:srgbClr val="D53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775452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microsoft.com/office/2018/10/relationships/comments" Target="../comments/modernComment_10E_25026C05.xml"/><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テキスト ボックス 47">
            <a:extLst>
              <a:ext uri="{FF2B5EF4-FFF2-40B4-BE49-F238E27FC236}">
                <a16:creationId xmlns:a16="http://schemas.microsoft.com/office/drawing/2014/main" id="{0ADF2848-F85C-42BE-9ACC-924E3D202658}"/>
              </a:ext>
            </a:extLst>
          </p:cNvPr>
          <p:cNvSpPr txBox="1"/>
          <p:nvPr/>
        </p:nvSpPr>
        <p:spPr>
          <a:xfrm>
            <a:off x="81526" y="1185649"/>
            <a:ext cx="3983356" cy="738664"/>
          </a:xfrm>
          <a:prstGeom prst="rect">
            <a:avLst/>
          </a:prstGeom>
          <a:noFill/>
        </p:spPr>
        <p:txBody>
          <a:bodyPr vert="horz" wrap="square" lIns="91440" tIns="45720" rIns="91440" bIns="45720" rtlCol="0" anchor="t">
            <a:spAutoFit/>
          </a:bodyPr>
          <a:lstStyle/>
          <a:p>
            <a:pPr algn="just"/>
            <a:r>
              <a:rPr kumimoji="1" lang="ja-JP" altLang="en-US" b="1" dirty="0">
                <a:latin typeface="+mj-lt"/>
                <a:ea typeface="+mj-ea"/>
                <a:cs typeface="Arial"/>
              </a:rPr>
              <a:t>北陸エリア</a:t>
            </a:r>
          </a:p>
          <a:p>
            <a:pPr algn="just"/>
            <a:r>
              <a:rPr lang="ja-JP" altLang="en-US" sz="2400" b="1" dirty="0">
                <a:latin typeface="+mj-lt"/>
                <a:ea typeface="+mj-ea"/>
                <a:cs typeface="Arial"/>
              </a:rPr>
              <a:t>対面夜会</a:t>
            </a:r>
          </a:p>
        </p:txBody>
      </p:sp>
      <p:sp>
        <p:nvSpPr>
          <p:cNvPr id="62" name="テキスト ボックス 61">
            <a:extLst>
              <a:ext uri="{FF2B5EF4-FFF2-40B4-BE49-F238E27FC236}">
                <a16:creationId xmlns:a16="http://schemas.microsoft.com/office/drawing/2014/main" id="{F834E81A-7A3E-4F08-BCFE-424F5539BD4D}"/>
              </a:ext>
            </a:extLst>
          </p:cNvPr>
          <p:cNvSpPr txBox="1"/>
          <p:nvPr/>
        </p:nvSpPr>
        <p:spPr>
          <a:xfrm>
            <a:off x="70081" y="1973387"/>
            <a:ext cx="902811" cy="307777"/>
          </a:xfrm>
          <a:prstGeom prst="rect">
            <a:avLst/>
          </a:prstGeom>
          <a:noFill/>
        </p:spPr>
        <p:txBody>
          <a:bodyPr wrap="square" rtlCol="0">
            <a:spAutoFit/>
          </a:bodyPr>
          <a:lstStyle/>
          <a:p>
            <a:r>
              <a:rPr kumimoji="1" lang="ja-JP" altLang="en-US" sz="1400" b="1" u="sng">
                <a:solidFill>
                  <a:srgbClr val="D53128"/>
                </a:solidFill>
                <a:latin typeface="+mj-lt"/>
                <a:ea typeface="+mj-ea"/>
                <a:cs typeface="Arial" panose="020B0604020202020204" pitchFamily="34" charset="0"/>
              </a:rPr>
              <a:t>概要</a:t>
            </a:r>
          </a:p>
        </p:txBody>
      </p:sp>
      <p:sp>
        <p:nvSpPr>
          <p:cNvPr id="63" name="テキスト ボックス 62">
            <a:extLst>
              <a:ext uri="{FF2B5EF4-FFF2-40B4-BE49-F238E27FC236}">
                <a16:creationId xmlns:a16="http://schemas.microsoft.com/office/drawing/2014/main" id="{30C06529-C450-4837-92BF-E5CE03B55477}"/>
              </a:ext>
            </a:extLst>
          </p:cNvPr>
          <p:cNvSpPr txBox="1"/>
          <p:nvPr/>
        </p:nvSpPr>
        <p:spPr>
          <a:xfrm>
            <a:off x="127278" y="2228711"/>
            <a:ext cx="2576824" cy="553998"/>
          </a:xfrm>
          <a:prstGeom prst="rect">
            <a:avLst/>
          </a:prstGeom>
          <a:noFill/>
        </p:spPr>
        <p:txBody>
          <a:bodyPr wrap="square" lIns="91440" tIns="45720" rIns="91440" bIns="45720" rtlCol="0" anchor="t">
            <a:spAutoFit/>
          </a:bodyPr>
          <a:lstStyle/>
          <a:p>
            <a:pPr algn="just"/>
            <a:r>
              <a:rPr kumimoji="1" lang="ja-JP" altLang="en-US" sz="1000">
                <a:cs typeface="Arial"/>
              </a:rPr>
              <a:t>日程：5/31（土）13:00~16:30</a:t>
            </a:r>
            <a:endParaRPr kumimoji="1" lang="en-US" altLang="ja-JP" sz="1000">
              <a:cs typeface="Arial" panose="020B0604020202020204" pitchFamily="34" charset="0"/>
            </a:endParaRPr>
          </a:p>
          <a:p>
            <a:pPr algn="just"/>
            <a:r>
              <a:rPr kumimoji="1" lang="ja-JP" altLang="en-US" sz="1000">
                <a:cs typeface="Arial"/>
              </a:rPr>
              <a:t>場所：富山大学五福キャンパス</a:t>
            </a:r>
            <a:endParaRPr kumimoji="1" lang="en-US" altLang="ja-JP" sz="1000">
              <a:cs typeface="Arial" panose="020B0604020202020204" pitchFamily="34" charset="0"/>
            </a:endParaRPr>
          </a:p>
          <a:p>
            <a:pPr algn="just"/>
            <a:r>
              <a:rPr kumimoji="1" lang="ja-JP" altLang="en-US" sz="1000">
                <a:cs typeface="Arial"/>
              </a:rPr>
              <a:t>　　　本店食堂2階</a:t>
            </a:r>
            <a:endParaRPr lang="en-US" altLang="ja-JP" sz="1000">
              <a:cs typeface="Arial" panose="020B0604020202020204" pitchFamily="34" charset="0"/>
            </a:endParaRPr>
          </a:p>
        </p:txBody>
      </p:sp>
      <p:sp>
        <p:nvSpPr>
          <p:cNvPr id="16" name="テキスト ボックス 15">
            <a:extLst>
              <a:ext uri="{FF2B5EF4-FFF2-40B4-BE49-F238E27FC236}">
                <a16:creationId xmlns:a16="http://schemas.microsoft.com/office/drawing/2014/main" id="{016465BE-D7CC-0347-A2F2-E35A71CF637B}"/>
              </a:ext>
            </a:extLst>
          </p:cNvPr>
          <p:cNvSpPr txBox="1"/>
          <p:nvPr/>
        </p:nvSpPr>
        <p:spPr>
          <a:xfrm>
            <a:off x="-309838" y="1241708"/>
            <a:ext cx="184731" cy="369332"/>
          </a:xfrm>
          <a:prstGeom prst="rect">
            <a:avLst/>
          </a:prstGeom>
          <a:noFill/>
        </p:spPr>
        <p:txBody>
          <a:bodyPr wrap="none" rtlCol="0">
            <a:spAutoFit/>
          </a:bodyPr>
          <a:lstStyle/>
          <a:p>
            <a:endParaRPr kumimoji="1" lang="ja-JP" altLang="en-US"/>
          </a:p>
        </p:txBody>
      </p:sp>
      <p:cxnSp>
        <p:nvCxnSpPr>
          <p:cNvPr id="65" name="直線コネクタ 64">
            <a:extLst>
              <a:ext uri="{FF2B5EF4-FFF2-40B4-BE49-F238E27FC236}">
                <a16:creationId xmlns:a16="http://schemas.microsoft.com/office/drawing/2014/main" id="{8FAE7136-B0E3-49EE-918A-17E0B393FFE6}"/>
              </a:ext>
            </a:extLst>
          </p:cNvPr>
          <p:cNvCxnSpPr>
            <a:cxnSpLocks/>
          </p:cNvCxnSpPr>
          <p:nvPr/>
        </p:nvCxnSpPr>
        <p:spPr>
          <a:xfrm flipH="1">
            <a:off x="2677613" y="2224552"/>
            <a:ext cx="1" cy="684000"/>
          </a:xfrm>
          <a:prstGeom prst="line">
            <a:avLst/>
          </a:prstGeom>
          <a:ln w="28575" cap="rnd">
            <a:solidFill>
              <a:srgbClr val="548235"/>
            </a:solidFill>
            <a:prstDash val="sysDot"/>
          </a:ln>
        </p:spPr>
        <p:style>
          <a:lnRef idx="1">
            <a:schemeClr val="accent1"/>
          </a:lnRef>
          <a:fillRef idx="0">
            <a:schemeClr val="accent1"/>
          </a:fillRef>
          <a:effectRef idx="0">
            <a:schemeClr val="accent1"/>
          </a:effectRef>
          <a:fontRef idx="minor">
            <a:schemeClr val="tx1"/>
          </a:fontRef>
        </p:style>
      </p:cxnSp>
      <p:sp>
        <p:nvSpPr>
          <p:cNvPr id="72" name="テキスト ボックス 71">
            <a:extLst>
              <a:ext uri="{FF2B5EF4-FFF2-40B4-BE49-F238E27FC236}">
                <a16:creationId xmlns:a16="http://schemas.microsoft.com/office/drawing/2014/main" id="{2797E2DA-F20E-46D6-BDA5-885C4E2B9B06}"/>
              </a:ext>
            </a:extLst>
          </p:cNvPr>
          <p:cNvSpPr txBox="1"/>
          <p:nvPr/>
        </p:nvSpPr>
        <p:spPr>
          <a:xfrm>
            <a:off x="4645153" y="8928214"/>
            <a:ext cx="2212847" cy="646331"/>
          </a:xfrm>
          <a:prstGeom prst="rect">
            <a:avLst/>
          </a:prstGeom>
          <a:noFill/>
        </p:spPr>
        <p:txBody>
          <a:bodyPr wrap="square" lIns="91440" tIns="45720" rIns="91440" bIns="45720" rtlCol="0" anchor="t">
            <a:spAutoFit/>
          </a:bodyPr>
          <a:lstStyle/>
          <a:p>
            <a:pPr algn="ctr"/>
            <a:r>
              <a:rPr kumimoji="1" lang="ja-JP" altLang="en-US" sz="900">
                <a:solidFill>
                  <a:schemeClr val="tx1">
                    <a:lumMod val="50000"/>
                    <a:lumOff val="50000"/>
                  </a:schemeClr>
                </a:solidFill>
                <a:latin typeface="メイリオ"/>
                <a:ea typeface="メイリオ"/>
              </a:rPr>
              <a:t>ご質問や</a:t>
            </a:r>
            <a:r>
              <a:rPr kumimoji="1" lang="en-US" altLang="ja-JP" sz="900">
                <a:solidFill>
                  <a:schemeClr val="tx1">
                    <a:lumMod val="50000"/>
                    <a:lumOff val="50000"/>
                  </a:schemeClr>
                </a:solidFill>
                <a:latin typeface="メイリオ"/>
                <a:ea typeface="メイリオ"/>
              </a:rPr>
              <a:t>[ K’s NEWS ]</a:t>
            </a:r>
            <a:r>
              <a:rPr kumimoji="1" lang="ja-JP" altLang="en-US" sz="900">
                <a:solidFill>
                  <a:schemeClr val="tx1">
                    <a:lumMod val="50000"/>
                    <a:lumOff val="50000"/>
                  </a:schemeClr>
                </a:solidFill>
                <a:latin typeface="メイリオ"/>
                <a:ea typeface="メイリオ"/>
              </a:rPr>
              <a:t>で紹介したい</a:t>
            </a:r>
            <a:endParaRPr kumimoji="1" lang="en-US" altLang="ja-JP" sz="900">
              <a:solidFill>
                <a:schemeClr val="tx1">
                  <a:lumMod val="50000"/>
                  <a:lumOff val="50000"/>
                </a:schemeClr>
              </a:solidFill>
              <a:latin typeface="メイリオ"/>
              <a:ea typeface="メイリオ"/>
            </a:endParaRPr>
          </a:p>
          <a:p>
            <a:pPr algn="ctr"/>
            <a:r>
              <a:rPr kumimoji="1" lang="ja-JP" altLang="en-US" sz="900">
                <a:solidFill>
                  <a:schemeClr val="tx1">
                    <a:lumMod val="50000"/>
                    <a:lumOff val="50000"/>
                  </a:schemeClr>
                </a:solidFill>
                <a:latin typeface="メイリオ" panose="020B0604030504040204" pitchFamily="50" charset="-128"/>
                <a:ea typeface="メイリオ" panose="020B0604030504040204" pitchFamily="50" charset="-128"/>
              </a:rPr>
              <a:t>活動があれば、ご連絡ください！</a:t>
            </a:r>
            <a:endParaRPr kumimoji="1" lang="en-US" altLang="ja-JP" sz="900">
              <a:solidFill>
                <a:schemeClr val="tx1">
                  <a:lumMod val="50000"/>
                  <a:lumOff val="50000"/>
                </a:schemeClr>
              </a:solidFill>
              <a:latin typeface="メイリオ" panose="020B0604030504040204" pitchFamily="50" charset="-128"/>
              <a:ea typeface="メイリオ" panose="020B0604030504040204" pitchFamily="50" charset="-128"/>
            </a:endParaRPr>
          </a:p>
          <a:p>
            <a:pPr algn="ctr"/>
            <a:r>
              <a:rPr kumimoji="1" lang="ja-JP" altLang="en-US" sz="900" b="1">
                <a:solidFill>
                  <a:schemeClr val="tx1">
                    <a:lumMod val="50000"/>
                    <a:lumOff val="50000"/>
                  </a:schemeClr>
                </a:solidFill>
                <a:latin typeface="メイリオ"/>
                <a:ea typeface="メイリオ"/>
              </a:rPr>
              <a:t>ブロック学生事務局 </a:t>
            </a:r>
            <a:r>
              <a:rPr kumimoji="1" lang="en-US" altLang="ja-JP" sz="900" b="1">
                <a:solidFill>
                  <a:schemeClr val="tx1">
                    <a:lumMod val="50000"/>
                    <a:lumOff val="50000"/>
                  </a:schemeClr>
                </a:solidFill>
                <a:latin typeface="メイリオ"/>
                <a:ea typeface="メイリオ"/>
              </a:rPr>
              <a:t>[ </a:t>
            </a:r>
            <a:r>
              <a:rPr kumimoji="1" lang="en-US" altLang="ja-JP" sz="900" b="1" err="1">
                <a:solidFill>
                  <a:schemeClr val="tx1">
                    <a:lumMod val="50000"/>
                    <a:lumOff val="50000"/>
                  </a:schemeClr>
                </a:solidFill>
                <a:latin typeface="メイリオ"/>
                <a:ea typeface="メイリオ"/>
              </a:rPr>
              <a:t>吉田</a:t>
            </a:r>
            <a:r>
              <a:rPr kumimoji="1" lang="en-US" altLang="ja-JP" sz="900" b="1">
                <a:solidFill>
                  <a:schemeClr val="tx1">
                    <a:lumMod val="50000"/>
                    <a:lumOff val="50000"/>
                  </a:schemeClr>
                </a:solidFill>
                <a:latin typeface="メイリオ"/>
                <a:ea typeface="メイリオ"/>
              </a:rPr>
              <a:t>　</a:t>
            </a:r>
            <a:r>
              <a:rPr kumimoji="1" lang="en-US" altLang="ja-JP" sz="900" b="1" err="1">
                <a:solidFill>
                  <a:schemeClr val="tx1">
                    <a:lumMod val="50000"/>
                    <a:lumOff val="50000"/>
                  </a:schemeClr>
                </a:solidFill>
                <a:latin typeface="メイリオ"/>
                <a:ea typeface="メイリオ"/>
              </a:rPr>
              <a:t>拓馬</a:t>
            </a:r>
            <a:r>
              <a:rPr kumimoji="1" lang="ja-JP" altLang="en-US" sz="900" b="1">
                <a:solidFill>
                  <a:schemeClr val="tx1">
                    <a:lumMod val="50000"/>
                    <a:lumOff val="50000"/>
                  </a:schemeClr>
                </a:solidFill>
                <a:latin typeface="メイリオ"/>
                <a:ea typeface="メイリオ"/>
              </a:rPr>
              <a:t> </a:t>
            </a:r>
            <a:r>
              <a:rPr kumimoji="1" lang="en-US" altLang="ja-JP" sz="900" b="1">
                <a:solidFill>
                  <a:schemeClr val="tx1">
                    <a:lumMod val="50000"/>
                    <a:lumOff val="50000"/>
                  </a:schemeClr>
                </a:solidFill>
                <a:latin typeface="メイリオ"/>
                <a:ea typeface="メイリオ"/>
              </a:rPr>
              <a:t>] </a:t>
            </a:r>
            <a:r>
              <a:rPr kumimoji="1" lang="en-US" altLang="ja-JP" sz="900">
                <a:solidFill>
                  <a:schemeClr val="tx1">
                    <a:lumMod val="50000"/>
                    <a:lumOff val="50000"/>
                  </a:schemeClr>
                </a:solidFill>
                <a:latin typeface="メイリオ"/>
                <a:ea typeface="メイリオ"/>
              </a:rPr>
              <a:t>Yoshida.Takuma@univ.coop</a:t>
            </a:r>
            <a:endParaRPr lang="en-US" altLang="ja-JP" sz="900">
              <a:solidFill>
                <a:schemeClr val="tx1">
                  <a:lumMod val="50000"/>
                  <a:lumOff val="50000"/>
                </a:schemeClr>
              </a:solidFill>
              <a:latin typeface="メイリオ"/>
              <a:ea typeface="メイリオ"/>
            </a:endParaRPr>
          </a:p>
        </p:txBody>
      </p:sp>
      <p:sp>
        <p:nvSpPr>
          <p:cNvPr id="46" name="角丸四角形 15">
            <a:extLst>
              <a:ext uri="{FF2B5EF4-FFF2-40B4-BE49-F238E27FC236}">
                <a16:creationId xmlns:a16="http://schemas.microsoft.com/office/drawing/2014/main" id="{16AE63C0-5C3D-4B25-93EC-31DA73F3587B}"/>
              </a:ext>
            </a:extLst>
          </p:cNvPr>
          <p:cNvSpPr/>
          <p:nvPr/>
        </p:nvSpPr>
        <p:spPr>
          <a:xfrm>
            <a:off x="3467057" y="7060489"/>
            <a:ext cx="3097127" cy="1640458"/>
          </a:xfrm>
          <a:prstGeom prst="roundRect">
            <a:avLst/>
          </a:prstGeom>
          <a:solidFill>
            <a:srgbClr val="D53128"/>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7" name="直線コネクタ 46">
            <a:extLst>
              <a:ext uri="{FF2B5EF4-FFF2-40B4-BE49-F238E27FC236}">
                <a16:creationId xmlns:a16="http://schemas.microsoft.com/office/drawing/2014/main" id="{945A694D-4DB6-448D-8134-A8BA48116DC3}"/>
              </a:ext>
            </a:extLst>
          </p:cNvPr>
          <p:cNvCxnSpPr/>
          <p:nvPr/>
        </p:nvCxnSpPr>
        <p:spPr>
          <a:xfrm>
            <a:off x="155632" y="6946039"/>
            <a:ext cx="6415011" cy="0"/>
          </a:xfrm>
          <a:prstGeom prst="line">
            <a:avLst/>
          </a:prstGeom>
          <a:ln w="50800" cap="rnd">
            <a:solidFill>
              <a:srgbClr val="D53128"/>
            </a:solidFill>
            <a:prstDash val="sysDot"/>
            <a:round/>
          </a:ln>
        </p:spPr>
        <p:style>
          <a:lnRef idx="1">
            <a:schemeClr val="accent1"/>
          </a:lnRef>
          <a:fillRef idx="0">
            <a:schemeClr val="accent1"/>
          </a:fillRef>
          <a:effectRef idx="0">
            <a:schemeClr val="accent1"/>
          </a:effectRef>
          <a:fontRef idx="minor">
            <a:schemeClr val="tx1"/>
          </a:fontRef>
        </p:style>
      </p:cxnSp>
      <p:cxnSp>
        <p:nvCxnSpPr>
          <p:cNvPr id="49" name="直線コネクタ 48">
            <a:extLst>
              <a:ext uri="{FF2B5EF4-FFF2-40B4-BE49-F238E27FC236}">
                <a16:creationId xmlns:a16="http://schemas.microsoft.com/office/drawing/2014/main" id="{8902E210-54AE-4221-8B22-6221004817BA}"/>
              </a:ext>
            </a:extLst>
          </p:cNvPr>
          <p:cNvCxnSpPr/>
          <p:nvPr/>
        </p:nvCxnSpPr>
        <p:spPr>
          <a:xfrm>
            <a:off x="155632" y="5010005"/>
            <a:ext cx="6415011" cy="0"/>
          </a:xfrm>
          <a:prstGeom prst="line">
            <a:avLst/>
          </a:prstGeom>
          <a:ln w="50800" cap="rnd">
            <a:solidFill>
              <a:srgbClr val="D53128"/>
            </a:solidFill>
            <a:prstDash val="sysDot"/>
            <a:round/>
          </a:ln>
        </p:spPr>
        <p:style>
          <a:lnRef idx="1">
            <a:schemeClr val="accent1"/>
          </a:lnRef>
          <a:fillRef idx="0">
            <a:schemeClr val="accent1"/>
          </a:fillRef>
          <a:effectRef idx="0">
            <a:schemeClr val="accent1"/>
          </a:effectRef>
          <a:fontRef idx="minor">
            <a:schemeClr val="tx1"/>
          </a:fontRef>
        </p:style>
      </p:cxnSp>
      <p:sp>
        <p:nvSpPr>
          <p:cNvPr id="51" name="角丸四角形 23">
            <a:extLst>
              <a:ext uri="{FF2B5EF4-FFF2-40B4-BE49-F238E27FC236}">
                <a16:creationId xmlns:a16="http://schemas.microsoft.com/office/drawing/2014/main" id="{1827AD23-25F6-4FC4-B7E7-7D8718D6781D}"/>
              </a:ext>
            </a:extLst>
          </p:cNvPr>
          <p:cNvSpPr/>
          <p:nvPr/>
        </p:nvSpPr>
        <p:spPr>
          <a:xfrm>
            <a:off x="3467057" y="5139877"/>
            <a:ext cx="3097127" cy="1640458"/>
          </a:xfrm>
          <a:prstGeom prst="roundRect">
            <a:avLst/>
          </a:prstGeom>
          <a:solidFill>
            <a:srgbClr val="D53128"/>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角丸四角形 24">
            <a:extLst>
              <a:ext uri="{FF2B5EF4-FFF2-40B4-BE49-F238E27FC236}">
                <a16:creationId xmlns:a16="http://schemas.microsoft.com/office/drawing/2014/main" id="{EFE72132-8856-41D3-8C8F-7772A9E3AC90}"/>
              </a:ext>
            </a:extLst>
          </p:cNvPr>
          <p:cNvSpPr/>
          <p:nvPr/>
        </p:nvSpPr>
        <p:spPr>
          <a:xfrm>
            <a:off x="3467057" y="3219266"/>
            <a:ext cx="3097127" cy="1640458"/>
          </a:xfrm>
          <a:prstGeom prst="roundRect">
            <a:avLst/>
          </a:prstGeom>
          <a:solidFill>
            <a:srgbClr val="D53128"/>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角丸四角形吹き出し 36">
            <a:extLst>
              <a:ext uri="{FF2B5EF4-FFF2-40B4-BE49-F238E27FC236}">
                <a16:creationId xmlns:a16="http://schemas.microsoft.com/office/drawing/2014/main" id="{18E578D5-AD93-494A-966E-9CD8E8A7F3F3}"/>
              </a:ext>
            </a:extLst>
          </p:cNvPr>
          <p:cNvSpPr/>
          <p:nvPr/>
        </p:nvSpPr>
        <p:spPr>
          <a:xfrm>
            <a:off x="5532013" y="3411528"/>
            <a:ext cx="889689" cy="1064679"/>
          </a:xfrm>
          <a:prstGeom prst="wedgeRoundRectCallout">
            <a:avLst>
              <a:gd name="adj1" fmla="val -36163"/>
              <a:gd name="adj2" fmla="val 61445"/>
              <a:gd name="adj3"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a:extLst>
              <a:ext uri="{FF2B5EF4-FFF2-40B4-BE49-F238E27FC236}">
                <a16:creationId xmlns:a16="http://schemas.microsoft.com/office/drawing/2014/main" id="{53512082-27BC-414B-BCB5-CC741348ED5C}"/>
              </a:ext>
            </a:extLst>
          </p:cNvPr>
          <p:cNvSpPr txBox="1"/>
          <p:nvPr/>
        </p:nvSpPr>
        <p:spPr>
          <a:xfrm>
            <a:off x="5530068" y="3406181"/>
            <a:ext cx="977123" cy="1077218"/>
          </a:xfrm>
          <a:prstGeom prst="rect">
            <a:avLst/>
          </a:prstGeom>
          <a:noFill/>
        </p:spPr>
        <p:txBody>
          <a:bodyPr wrap="square" lIns="91440" tIns="45720" rIns="91440" bIns="45720" rtlCol="0" anchor="t">
            <a:spAutoFit/>
          </a:bodyPr>
          <a:lstStyle/>
          <a:p>
            <a:r>
              <a:rPr lang="ja-JP" sz="800">
                <a:solidFill>
                  <a:srgbClr val="333333"/>
                </a:solidFill>
                <a:latin typeface="Segoe UI"/>
                <a:ea typeface="游ゴシック"/>
                <a:cs typeface="Segoe UI"/>
              </a:rPr>
              <a:t>言葉にして明確に目標として出せたのがよかったです。この目標に向けて春セミに取り組みたいです。</a:t>
            </a:r>
            <a:endParaRPr lang="en-US" altLang="ja-JP" sz="800"/>
          </a:p>
          <a:p>
            <a:r>
              <a:rPr lang="ja-JP" sz="800">
                <a:solidFill>
                  <a:srgbClr val="333333"/>
                </a:solidFill>
                <a:latin typeface="Segoe UI"/>
                <a:ea typeface="游ゴシック"/>
                <a:cs typeface="Segoe UI"/>
              </a:rPr>
              <a:t>（富県大2年）</a:t>
            </a:r>
            <a:endParaRPr lang="ja-JP" sz="800"/>
          </a:p>
        </p:txBody>
      </p:sp>
      <p:sp>
        <p:nvSpPr>
          <p:cNvPr id="58" name="角丸四角形吹き出し 40">
            <a:extLst>
              <a:ext uri="{FF2B5EF4-FFF2-40B4-BE49-F238E27FC236}">
                <a16:creationId xmlns:a16="http://schemas.microsoft.com/office/drawing/2014/main" id="{8F639121-C5DE-4FB7-931E-151D937B5640}"/>
              </a:ext>
            </a:extLst>
          </p:cNvPr>
          <p:cNvSpPr/>
          <p:nvPr/>
        </p:nvSpPr>
        <p:spPr>
          <a:xfrm>
            <a:off x="5532013" y="5341318"/>
            <a:ext cx="889689" cy="1064679"/>
          </a:xfrm>
          <a:prstGeom prst="wedgeRoundRectCallout">
            <a:avLst>
              <a:gd name="adj1" fmla="val -36163"/>
              <a:gd name="adj2" fmla="val 61445"/>
              <a:gd name="adj3"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a:extLst>
              <a:ext uri="{FF2B5EF4-FFF2-40B4-BE49-F238E27FC236}">
                <a16:creationId xmlns:a16="http://schemas.microsoft.com/office/drawing/2014/main" id="{46B459E6-33D9-4B1A-B325-75B0888124B8}"/>
              </a:ext>
            </a:extLst>
          </p:cNvPr>
          <p:cNvSpPr txBox="1"/>
          <p:nvPr/>
        </p:nvSpPr>
        <p:spPr>
          <a:xfrm>
            <a:off x="5492845" y="5413339"/>
            <a:ext cx="1034761" cy="1077218"/>
          </a:xfrm>
          <a:prstGeom prst="rect">
            <a:avLst/>
          </a:prstGeom>
          <a:noFill/>
        </p:spPr>
        <p:txBody>
          <a:bodyPr wrap="square" lIns="91440" tIns="45720" rIns="91440" bIns="45720" rtlCol="0" anchor="t">
            <a:spAutoFit/>
          </a:bodyPr>
          <a:lstStyle/>
          <a:p>
            <a:r>
              <a:rPr kumimoji="1" lang="ja-JP" sz="700">
                <a:solidFill>
                  <a:srgbClr val="333333"/>
                </a:solidFill>
                <a:latin typeface="Segoe UI"/>
                <a:ea typeface="游ゴシック"/>
                <a:cs typeface="Segoe UI"/>
              </a:rPr>
              <a:t>他の大学の悩みと富山大学の悩みが違うところから、参考にできることもあったので、より良くできるように工夫していきたい</a:t>
            </a:r>
            <a:endParaRPr lang="ja-JP" altLang="en-US" sz="700">
              <a:solidFill>
                <a:srgbClr val="333333"/>
              </a:solidFill>
              <a:latin typeface="Segoe UI"/>
              <a:ea typeface="游ゴシック"/>
              <a:cs typeface="Segoe UI"/>
            </a:endParaRPr>
          </a:p>
          <a:p>
            <a:r>
              <a:rPr kumimoji="1" lang="ja-JP" sz="700">
                <a:solidFill>
                  <a:srgbClr val="333333"/>
                </a:solidFill>
                <a:latin typeface="Segoe UI"/>
                <a:ea typeface="游ゴシック"/>
                <a:cs typeface="Segoe UI"/>
              </a:rPr>
              <a:t>（富山大</a:t>
            </a:r>
            <a:r>
              <a:rPr kumimoji="1" lang="en-US" altLang="ja-JP" sz="700">
                <a:solidFill>
                  <a:srgbClr val="333333"/>
                </a:solidFill>
                <a:latin typeface="Segoe UI"/>
                <a:ea typeface="游ゴシック"/>
                <a:cs typeface="Segoe UI"/>
              </a:rPr>
              <a:t>2</a:t>
            </a:r>
            <a:r>
              <a:rPr kumimoji="1" lang="ja-JP" sz="700">
                <a:solidFill>
                  <a:srgbClr val="333333"/>
                </a:solidFill>
                <a:latin typeface="Segoe UI"/>
                <a:ea typeface="游ゴシック"/>
                <a:cs typeface="Segoe UI"/>
              </a:rPr>
              <a:t>年）</a:t>
            </a:r>
            <a:endParaRPr lang="ja-JP" sz="700">
              <a:solidFill>
                <a:srgbClr val="333333"/>
              </a:solidFill>
              <a:latin typeface="Segoe UI"/>
              <a:ea typeface="游ゴシック"/>
              <a:cs typeface="Segoe UI"/>
            </a:endParaRPr>
          </a:p>
          <a:p>
            <a:endParaRPr lang="ja-JP" altLang="en-US" sz="800">
              <a:latin typeface="游ゴシック" panose="020B0400000000000000" pitchFamily="50" charset="-128"/>
              <a:ea typeface="游ゴシック" panose="020B0400000000000000" pitchFamily="50" charset="-128"/>
            </a:endParaRPr>
          </a:p>
        </p:txBody>
      </p:sp>
      <p:sp>
        <p:nvSpPr>
          <p:cNvPr id="69" name="角丸四角形吹き出し 44">
            <a:extLst>
              <a:ext uri="{FF2B5EF4-FFF2-40B4-BE49-F238E27FC236}">
                <a16:creationId xmlns:a16="http://schemas.microsoft.com/office/drawing/2014/main" id="{6C6C2DEE-FE3D-447E-9E33-3A1A7F6EDDD5}"/>
              </a:ext>
            </a:extLst>
          </p:cNvPr>
          <p:cNvSpPr/>
          <p:nvPr/>
        </p:nvSpPr>
        <p:spPr>
          <a:xfrm>
            <a:off x="5532013" y="7272853"/>
            <a:ext cx="889689" cy="1064679"/>
          </a:xfrm>
          <a:prstGeom prst="wedgeRoundRectCallout">
            <a:avLst>
              <a:gd name="adj1" fmla="val -36163"/>
              <a:gd name="adj2" fmla="val 61445"/>
              <a:gd name="adj3"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テキスト ボックス 69">
            <a:extLst>
              <a:ext uri="{FF2B5EF4-FFF2-40B4-BE49-F238E27FC236}">
                <a16:creationId xmlns:a16="http://schemas.microsoft.com/office/drawing/2014/main" id="{CA44B54E-53AE-4E8F-8C27-2F805576DA17}"/>
              </a:ext>
            </a:extLst>
          </p:cNvPr>
          <p:cNvSpPr txBox="1"/>
          <p:nvPr/>
        </p:nvSpPr>
        <p:spPr>
          <a:xfrm>
            <a:off x="5534642" y="7354606"/>
            <a:ext cx="970132" cy="1077218"/>
          </a:xfrm>
          <a:prstGeom prst="rect">
            <a:avLst/>
          </a:prstGeom>
          <a:noFill/>
        </p:spPr>
        <p:txBody>
          <a:bodyPr wrap="square" lIns="91440" tIns="45720" rIns="91440" bIns="45720" rtlCol="0" anchor="t">
            <a:spAutoFit/>
          </a:bodyPr>
          <a:lstStyle/>
          <a:p>
            <a:r>
              <a:rPr kumimoji="1" lang="ja-JP" sz="800">
                <a:solidFill>
                  <a:srgbClr val="333333"/>
                </a:solidFill>
                <a:latin typeface="Segoe UI"/>
                <a:ea typeface="游ゴシック"/>
                <a:cs typeface="Segoe UI"/>
              </a:rPr>
              <a:t>他大学の仲間との交流を経て新しいアイデアが生まれました。有意義な時間</a:t>
            </a:r>
            <a:r>
              <a:rPr kumimoji="1" lang="ja-JP" altLang="en-US" sz="800">
                <a:solidFill>
                  <a:srgbClr val="333333"/>
                </a:solidFill>
                <a:latin typeface="Segoe UI"/>
                <a:ea typeface="游ゴシック"/>
                <a:cs typeface="Segoe UI"/>
              </a:rPr>
              <a:t>でした</a:t>
            </a:r>
            <a:r>
              <a:rPr kumimoji="1" lang="ja-JP" sz="800">
                <a:solidFill>
                  <a:srgbClr val="333333"/>
                </a:solidFill>
                <a:latin typeface="Segoe UI"/>
                <a:ea typeface="游ゴシック"/>
                <a:cs typeface="Segoe UI"/>
              </a:rPr>
              <a:t>。</a:t>
            </a:r>
            <a:endParaRPr lang="en-US" sz="800"/>
          </a:p>
          <a:p>
            <a:r>
              <a:rPr kumimoji="1" lang="ja-JP" sz="800">
                <a:solidFill>
                  <a:srgbClr val="333333"/>
                </a:solidFill>
                <a:latin typeface="Segoe UI"/>
                <a:ea typeface="游ゴシック"/>
                <a:cs typeface="Segoe UI"/>
              </a:rPr>
              <a:t>（富山大</a:t>
            </a:r>
            <a:r>
              <a:rPr kumimoji="1" lang="en-US" altLang="ja-JP" sz="800">
                <a:solidFill>
                  <a:srgbClr val="333333"/>
                </a:solidFill>
                <a:latin typeface="Segoe UI"/>
                <a:ea typeface="游ゴシック"/>
                <a:cs typeface="Segoe UI"/>
              </a:rPr>
              <a:t>3</a:t>
            </a:r>
            <a:r>
              <a:rPr kumimoji="1" lang="ja-JP" sz="800">
                <a:solidFill>
                  <a:srgbClr val="333333"/>
                </a:solidFill>
                <a:latin typeface="Segoe UI"/>
                <a:ea typeface="游ゴシック"/>
                <a:cs typeface="Segoe UI"/>
              </a:rPr>
              <a:t>年）</a:t>
            </a:r>
            <a:endParaRPr kumimoji="1" lang="ja-JP" sz="800">
              <a:solidFill>
                <a:srgbClr val="333333"/>
              </a:solidFill>
              <a:latin typeface="Segoe UI"/>
              <a:cs typeface="Segoe UI"/>
            </a:endParaRPr>
          </a:p>
          <a:p>
            <a:endParaRPr lang="ja-JP" altLang="en-US" sz="800">
              <a:latin typeface="游ゴシック"/>
              <a:ea typeface="游ゴシック"/>
              <a:cs typeface="Segoe UI"/>
            </a:endParaRPr>
          </a:p>
        </p:txBody>
      </p:sp>
      <p:grpSp>
        <p:nvGrpSpPr>
          <p:cNvPr id="80" name="グループ化 79">
            <a:extLst>
              <a:ext uri="{FF2B5EF4-FFF2-40B4-BE49-F238E27FC236}">
                <a16:creationId xmlns:a16="http://schemas.microsoft.com/office/drawing/2014/main" id="{020B9B40-FD8B-42C4-98C3-4AA7FFB2A4FA}"/>
              </a:ext>
            </a:extLst>
          </p:cNvPr>
          <p:cNvGrpSpPr/>
          <p:nvPr/>
        </p:nvGrpSpPr>
        <p:grpSpPr>
          <a:xfrm>
            <a:off x="81526" y="3094992"/>
            <a:ext cx="2589711" cy="707886"/>
            <a:chOff x="135339" y="1170998"/>
            <a:chExt cx="2589711" cy="707886"/>
          </a:xfrm>
        </p:grpSpPr>
        <p:sp>
          <p:nvSpPr>
            <p:cNvPr id="81" name="テキスト ボックス 80">
              <a:extLst>
                <a:ext uri="{FF2B5EF4-FFF2-40B4-BE49-F238E27FC236}">
                  <a16:creationId xmlns:a16="http://schemas.microsoft.com/office/drawing/2014/main" id="{B60C73D2-26E4-4C9F-9929-C337E4592641}"/>
                </a:ext>
              </a:extLst>
            </p:cNvPr>
            <p:cNvSpPr txBox="1"/>
            <p:nvPr/>
          </p:nvSpPr>
          <p:spPr>
            <a:xfrm>
              <a:off x="135339" y="1170998"/>
              <a:ext cx="1090758" cy="707886"/>
            </a:xfrm>
            <a:prstGeom prst="rect">
              <a:avLst/>
            </a:prstGeom>
            <a:noFill/>
          </p:spPr>
          <p:txBody>
            <a:bodyPr wrap="square" rtlCol="0">
              <a:spAutoFit/>
            </a:bodyPr>
            <a:lstStyle/>
            <a:p>
              <a:r>
                <a:rPr kumimoji="1" lang="en-US" altLang="ja-JP" sz="4000" b="1">
                  <a:solidFill>
                    <a:srgbClr val="D53128"/>
                  </a:solidFill>
                  <a:latin typeface="HGPｺﾞｼｯｸE" panose="020B0900000000000000" pitchFamily="50" charset="-128"/>
                  <a:ea typeface="HGPｺﾞｼｯｸE" panose="020B0900000000000000" pitchFamily="50" charset="-128"/>
                </a:rPr>
                <a:t>01</a:t>
              </a:r>
              <a:endParaRPr kumimoji="1" lang="ja-JP" altLang="en-US" sz="4000" b="1">
                <a:solidFill>
                  <a:srgbClr val="D53128"/>
                </a:solidFill>
                <a:latin typeface="HGPｺﾞｼｯｸE" panose="020B0900000000000000" pitchFamily="50" charset="-128"/>
                <a:ea typeface="HGPｺﾞｼｯｸE" panose="020B0900000000000000" pitchFamily="50" charset="-128"/>
              </a:endParaRPr>
            </a:p>
          </p:txBody>
        </p:sp>
        <p:sp>
          <p:nvSpPr>
            <p:cNvPr id="82" name="テキスト ボックス 81">
              <a:extLst>
                <a:ext uri="{FF2B5EF4-FFF2-40B4-BE49-F238E27FC236}">
                  <a16:creationId xmlns:a16="http://schemas.microsoft.com/office/drawing/2014/main" id="{025BFD39-78EA-46C7-9210-A5F4AC9064A0}"/>
                </a:ext>
              </a:extLst>
            </p:cNvPr>
            <p:cNvSpPr txBox="1"/>
            <p:nvPr/>
          </p:nvSpPr>
          <p:spPr>
            <a:xfrm>
              <a:off x="849918" y="1266873"/>
              <a:ext cx="1875132" cy="307777"/>
            </a:xfrm>
            <a:prstGeom prst="rect">
              <a:avLst/>
            </a:prstGeom>
            <a:noFill/>
          </p:spPr>
          <p:txBody>
            <a:bodyPr wrap="square" lIns="91440" tIns="45720" rIns="91440" bIns="45720" rtlCol="0" anchor="t">
              <a:spAutoFit/>
            </a:bodyPr>
            <a:lstStyle/>
            <a:p>
              <a:r>
                <a:rPr lang="ja-JP" altLang="en-US" sz="1400">
                  <a:solidFill>
                    <a:srgbClr val="D53128"/>
                  </a:solidFill>
                  <a:latin typeface="HGｺﾞｼｯｸE"/>
                  <a:ea typeface="HGｺﾞｼｯｸE"/>
                </a:rPr>
                <a:t>春セミ目標宣言</a:t>
              </a:r>
            </a:p>
          </p:txBody>
        </p:sp>
      </p:grpSp>
      <p:sp>
        <p:nvSpPr>
          <p:cNvPr id="83" name="テキスト ボックス 82">
            <a:extLst>
              <a:ext uri="{FF2B5EF4-FFF2-40B4-BE49-F238E27FC236}">
                <a16:creationId xmlns:a16="http://schemas.microsoft.com/office/drawing/2014/main" id="{D535518A-4B55-4A9C-B80F-D8E816AEADE4}"/>
              </a:ext>
            </a:extLst>
          </p:cNvPr>
          <p:cNvSpPr txBox="1"/>
          <p:nvPr/>
        </p:nvSpPr>
        <p:spPr>
          <a:xfrm>
            <a:off x="127278" y="3775646"/>
            <a:ext cx="2960333" cy="261610"/>
          </a:xfrm>
          <a:prstGeom prst="rect">
            <a:avLst/>
          </a:prstGeom>
          <a:noFill/>
        </p:spPr>
        <p:txBody>
          <a:bodyPr wrap="square" lIns="91440" tIns="45720" rIns="91440" bIns="45720" rtlCol="0" anchor="t">
            <a:spAutoFit/>
          </a:bodyPr>
          <a:lstStyle/>
          <a:p>
            <a:r>
              <a:rPr lang="ja-JP" altLang="en-US" sz="1100">
                <a:solidFill>
                  <a:srgbClr val="40210F"/>
                </a:solidFill>
                <a:latin typeface="HGｺﾞｼｯｸE"/>
                <a:ea typeface="HGｺﾞｼｯｸE"/>
              </a:rPr>
              <a:t>ひとりひとり目標をもって</a:t>
            </a:r>
          </a:p>
        </p:txBody>
      </p:sp>
      <p:sp>
        <p:nvSpPr>
          <p:cNvPr id="84" name="テキスト ボックス 83">
            <a:extLst>
              <a:ext uri="{FF2B5EF4-FFF2-40B4-BE49-F238E27FC236}">
                <a16:creationId xmlns:a16="http://schemas.microsoft.com/office/drawing/2014/main" id="{DAE6338D-7C3B-45FF-8DA9-F854BB46A204}"/>
              </a:ext>
            </a:extLst>
          </p:cNvPr>
          <p:cNvSpPr txBox="1"/>
          <p:nvPr/>
        </p:nvSpPr>
        <p:spPr>
          <a:xfrm>
            <a:off x="106860" y="3992204"/>
            <a:ext cx="3211256" cy="923330"/>
          </a:xfrm>
          <a:prstGeom prst="rect">
            <a:avLst/>
          </a:prstGeom>
          <a:noFill/>
        </p:spPr>
        <p:txBody>
          <a:bodyPr wrap="square" lIns="91440" tIns="45720" rIns="91440" bIns="45720" rtlCol="0" anchor="t">
            <a:spAutoFit/>
          </a:bodyPr>
          <a:lstStyle/>
          <a:p>
            <a:r>
              <a:rPr kumimoji="1" lang="ja-JP" sz="900">
                <a:ea typeface="+mn-lt"/>
                <a:cs typeface="+mn-lt"/>
              </a:rPr>
              <a:t>夜会</a:t>
            </a:r>
            <a:r>
              <a:rPr kumimoji="1" lang="ja-JP" altLang="en-US" sz="900">
                <a:ea typeface="+mn-lt"/>
                <a:cs typeface="+mn-lt"/>
              </a:rPr>
              <a:t>最初</a:t>
            </a:r>
            <a:r>
              <a:rPr kumimoji="1" lang="ja-JP" sz="900">
                <a:ea typeface="+mn-lt"/>
                <a:cs typeface="+mn-lt"/>
              </a:rPr>
              <a:t>のテーマは「春のセミナー目標宣言」。</a:t>
            </a:r>
            <a:endParaRPr kumimoji="1" lang="en-US" altLang="ja-JP"/>
          </a:p>
          <a:p>
            <a:r>
              <a:rPr kumimoji="1" lang="ja-JP" sz="900">
                <a:ea typeface="+mn-lt"/>
                <a:cs typeface="+mn-lt"/>
              </a:rPr>
              <a:t>6月8日に開催される春のセミナーに向けて、概要を説明したうえで一人ひとり目標を設定しました。開催要項ではわかり</a:t>
            </a:r>
            <a:r>
              <a:rPr kumimoji="1" lang="ja-JP" altLang="en-US" sz="900">
                <a:ea typeface="+mn-lt"/>
                <a:cs typeface="+mn-lt"/>
              </a:rPr>
              <a:t>づ</a:t>
            </a:r>
            <a:r>
              <a:rPr kumimoji="1" lang="ja-JP" sz="900">
                <a:ea typeface="+mn-lt"/>
                <a:cs typeface="+mn-lt"/>
              </a:rPr>
              <a:t>らい</a:t>
            </a:r>
            <a:r>
              <a:rPr kumimoji="1" lang="ja-JP" altLang="en-US" sz="900">
                <a:ea typeface="+mn-lt"/>
                <a:cs typeface="+mn-lt"/>
              </a:rPr>
              <a:t>「</a:t>
            </a:r>
            <a:r>
              <a:rPr kumimoji="1" lang="ja-JP" sz="900">
                <a:ea typeface="+mn-lt"/>
                <a:cs typeface="+mn-lt"/>
              </a:rPr>
              <a:t>春のセミナーってこういうことが学べるんだ！</a:t>
            </a:r>
            <a:r>
              <a:rPr kumimoji="1" lang="ja-JP" altLang="en-US" sz="900">
                <a:ea typeface="+mn-lt"/>
                <a:cs typeface="+mn-lt"/>
              </a:rPr>
              <a:t>」の部分を説明することで、学生は</a:t>
            </a:r>
            <a:r>
              <a:rPr kumimoji="1" lang="ja-JP" sz="900">
                <a:ea typeface="+mn-lt"/>
                <a:cs typeface="+mn-lt"/>
              </a:rPr>
              <a:t>セミナーに対してのワクワクを持つことができました。</a:t>
            </a:r>
            <a:endParaRPr lang="ja-JP"/>
          </a:p>
        </p:txBody>
      </p:sp>
      <p:grpSp>
        <p:nvGrpSpPr>
          <p:cNvPr id="85" name="グループ化 84">
            <a:extLst>
              <a:ext uri="{FF2B5EF4-FFF2-40B4-BE49-F238E27FC236}">
                <a16:creationId xmlns:a16="http://schemas.microsoft.com/office/drawing/2014/main" id="{67D29E90-6945-43F4-AF65-E1C94AD10647}"/>
              </a:ext>
            </a:extLst>
          </p:cNvPr>
          <p:cNvGrpSpPr/>
          <p:nvPr/>
        </p:nvGrpSpPr>
        <p:grpSpPr>
          <a:xfrm>
            <a:off x="81526" y="5010005"/>
            <a:ext cx="2589711" cy="707886"/>
            <a:chOff x="135339" y="1170998"/>
            <a:chExt cx="2589711" cy="707886"/>
          </a:xfrm>
        </p:grpSpPr>
        <p:sp>
          <p:nvSpPr>
            <p:cNvPr id="86" name="テキスト ボックス 85">
              <a:extLst>
                <a:ext uri="{FF2B5EF4-FFF2-40B4-BE49-F238E27FC236}">
                  <a16:creationId xmlns:a16="http://schemas.microsoft.com/office/drawing/2014/main" id="{A428E997-CF67-420C-88A6-A11767A5C38D}"/>
                </a:ext>
              </a:extLst>
            </p:cNvPr>
            <p:cNvSpPr txBox="1"/>
            <p:nvPr/>
          </p:nvSpPr>
          <p:spPr>
            <a:xfrm>
              <a:off x="135339" y="1170998"/>
              <a:ext cx="1090758" cy="707886"/>
            </a:xfrm>
            <a:prstGeom prst="rect">
              <a:avLst/>
            </a:prstGeom>
            <a:noFill/>
          </p:spPr>
          <p:txBody>
            <a:bodyPr wrap="square" rtlCol="0">
              <a:spAutoFit/>
            </a:bodyPr>
            <a:lstStyle/>
            <a:p>
              <a:r>
                <a:rPr kumimoji="1" lang="en-US" altLang="ja-JP" sz="4000" b="1">
                  <a:solidFill>
                    <a:srgbClr val="D53128"/>
                  </a:solidFill>
                  <a:latin typeface="HGPｺﾞｼｯｸE" panose="020B0900000000000000" pitchFamily="50" charset="-128"/>
                  <a:ea typeface="HGPｺﾞｼｯｸE" panose="020B0900000000000000" pitchFamily="50" charset="-128"/>
                </a:rPr>
                <a:t>02</a:t>
              </a:r>
              <a:endParaRPr kumimoji="1" lang="ja-JP" altLang="en-US" sz="4000" b="1">
                <a:solidFill>
                  <a:srgbClr val="D53128"/>
                </a:solidFill>
                <a:latin typeface="HGPｺﾞｼｯｸE" panose="020B0900000000000000" pitchFamily="50" charset="-128"/>
                <a:ea typeface="HGPｺﾞｼｯｸE" panose="020B0900000000000000" pitchFamily="50" charset="-128"/>
              </a:endParaRPr>
            </a:p>
          </p:txBody>
        </p:sp>
        <p:sp>
          <p:nvSpPr>
            <p:cNvPr id="87" name="テキスト ボックス 86">
              <a:extLst>
                <a:ext uri="{FF2B5EF4-FFF2-40B4-BE49-F238E27FC236}">
                  <a16:creationId xmlns:a16="http://schemas.microsoft.com/office/drawing/2014/main" id="{5A16911A-68C6-4AED-9ECF-E5186B60C11E}"/>
                </a:ext>
              </a:extLst>
            </p:cNvPr>
            <p:cNvSpPr txBox="1"/>
            <p:nvPr/>
          </p:nvSpPr>
          <p:spPr>
            <a:xfrm>
              <a:off x="849918" y="1266873"/>
              <a:ext cx="1875132" cy="307777"/>
            </a:xfrm>
            <a:prstGeom prst="rect">
              <a:avLst/>
            </a:prstGeom>
            <a:noFill/>
          </p:spPr>
          <p:txBody>
            <a:bodyPr wrap="square" lIns="91440" tIns="45720" rIns="91440" bIns="45720" rtlCol="0" anchor="t">
              <a:spAutoFit/>
            </a:bodyPr>
            <a:lstStyle/>
            <a:p>
              <a:r>
                <a:rPr lang="ja-JP" altLang="en-US" sz="1400">
                  <a:solidFill>
                    <a:srgbClr val="D53128"/>
                  </a:solidFill>
                  <a:latin typeface="HGｺﾞｼｯｸE"/>
                  <a:ea typeface="HGｺﾞｼｯｸE"/>
                </a:rPr>
                <a:t>お悩み相談会</a:t>
              </a:r>
            </a:p>
          </p:txBody>
        </p:sp>
      </p:grpSp>
      <p:sp>
        <p:nvSpPr>
          <p:cNvPr id="88" name="テキスト ボックス 87">
            <a:extLst>
              <a:ext uri="{FF2B5EF4-FFF2-40B4-BE49-F238E27FC236}">
                <a16:creationId xmlns:a16="http://schemas.microsoft.com/office/drawing/2014/main" id="{07B3E1A4-0ACF-496F-A1B5-1CD132A0E3AD}"/>
              </a:ext>
            </a:extLst>
          </p:cNvPr>
          <p:cNvSpPr txBox="1"/>
          <p:nvPr/>
        </p:nvSpPr>
        <p:spPr>
          <a:xfrm>
            <a:off x="127278" y="5690659"/>
            <a:ext cx="2960333" cy="261610"/>
          </a:xfrm>
          <a:prstGeom prst="rect">
            <a:avLst/>
          </a:prstGeom>
          <a:noFill/>
        </p:spPr>
        <p:txBody>
          <a:bodyPr wrap="square" lIns="91440" tIns="45720" rIns="91440" bIns="45720" rtlCol="0" anchor="t">
            <a:spAutoFit/>
          </a:bodyPr>
          <a:lstStyle/>
          <a:p>
            <a:r>
              <a:rPr lang="ja-JP" altLang="en-US" sz="1100">
                <a:solidFill>
                  <a:srgbClr val="40210F"/>
                </a:solidFill>
                <a:latin typeface="HGｺﾞｼｯｸE"/>
                <a:ea typeface="HGｺﾞｼｯｸE"/>
              </a:rPr>
              <a:t>今後のモチベーションにつながる時間に</a:t>
            </a:r>
            <a:endParaRPr lang="ja-JP" altLang="en-US" sz="1100">
              <a:solidFill>
                <a:srgbClr val="40210F"/>
              </a:solidFill>
              <a:latin typeface="HGｺﾞｼｯｸE" panose="020B0909000000000000" pitchFamily="49" charset="-128"/>
              <a:ea typeface="HGｺﾞｼｯｸE" panose="020B0909000000000000" pitchFamily="49" charset="-128"/>
            </a:endParaRPr>
          </a:p>
        </p:txBody>
      </p:sp>
      <p:sp>
        <p:nvSpPr>
          <p:cNvPr id="89" name="テキスト ボックス 88">
            <a:extLst>
              <a:ext uri="{FF2B5EF4-FFF2-40B4-BE49-F238E27FC236}">
                <a16:creationId xmlns:a16="http://schemas.microsoft.com/office/drawing/2014/main" id="{B2C771C6-F156-44CC-88EE-5FEAFF8E7568}"/>
              </a:ext>
            </a:extLst>
          </p:cNvPr>
          <p:cNvSpPr txBox="1"/>
          <p:nvPr/>
        </p:nvSpPr>
        <p:spPr>
          <a:xfrm>
            <a:off x="106860" y="5907217"/>
            <a:ext cx="3211256" cy="923330"/>
          </a:xfrm>
          <a:prstGeom prst="rect">
            <a:avLst/>
          </a:prstGeom>
          <a:noFill/>
        </p:spPr>
        <p:txBody>
          <a:bodyPr wrap="square" lIns="91440" tIns="45720" rIns="91440" bIns="45720" rtlCol="0" anchor="t">
            <a:spAutoFit/>
          </a:bodyPr>
          <a:lstStyle/>
          <a:p>
            <a:r>
              <a:rPr lang="ja-JP" sz="900">
                <a:ea typeface="+mn-lt"/>
                <a:cs typeface="+mn-lt"/>
              </a:rPr>
              <a:t>執行代が交代し、2年生</a:t>
            </a:r>
            <a:r>
              <a:rPr lang="ja-JP" altLang="en-US" sz="900">
                <a:ea typeface="+mn-lt"/>
                <a:cs typeface="+mn-lt"/>
              </a:rPr>
              <a:t>は運営</a:t>
            </a:r>
            <a:r>
              <a:rPr lang="ja-JP" sz="900">
                <a:ea typeface="+mn-lt"/>
                <a:cs typeface="+mn-lt"/>
              </a:rPr>
              <a:t>の中心</a:t>
            </a:r>
            <a:r>
              <a:rPr lang="ja-JP" altLang="en-US" sz="900">
                <a:ea typeface="+mn-lt"/>
                <a:cs typeface="+mn-lt"/>
              </a:rPr>
              <a:t>に</a:t>
            </a:r>
            <a:r>
              <a:rPr lang="ja-JP" sz="900">
                <a:ea typeface="+mn-lt"/>
                <a:cs typeface="+mn-lt"/>
              </a:rPr>
              <a:t>、1年生</a:t>
            </a:r>
            <a:r>
              <a:rPr lang="ja-JP" altLang="en-US" sz="900">
                <a:ea typeface="+mn-lt"/>
                <a:cs typeface="+mn-lt"/>
              </a:rPr>
              <a:t>は</a:t>
            </a:r>
            <a:r>
              <a:rPr lang="ja-JP" sz="900">
                <a:ea typeface="+mn-lt"/>
                <a:cs typeface="+mn-lt"/>
              </a:rPr>
              <a:t>新たに委員会に加わ</a:t>
            </a:r>
            <a:r>
              <a:rPr lang="ja-JP" altLang="en-US" sz="900">
                <a:ea typeface="+mn-lt"/>
                <a:cs typeface="+mn-lt"/>
              </a:rPr>
              <a:t>り</a:t>
            </a:r>
            <a:r>
              <a:rPr lang="ja-JP" sz="900">
                <a:ea typeface="+mn-lt"/>
                <a:cs typeface="+mn-lt"/>
              </a:rPr>
              <a:t>、</a:t>
            </a:r>
            <a:r>
              <a:rPr lang="en-US" altLang="ja-JP" sz="900">
                <a:ea typeface="+mn-lt"/>
                <a:cs typeface="+mn-lt"/>
              </a:rPr>
              <a:t>3</a:t>
            </a:r>
            <a:r>
              <a:rPr lang="ja-JP" sz="900">
                <a:ea typeface="+mn-lt"/>
                <a:cs typeface="+mn-lt"/>
              </a:rPr>
              <a:t>年</a:t>
            </a:r>
            <a:r>
              <a:rPr lang="ja-JP" altLang="en-US" sz="900">
                <a:ea typeface="+mn-lt"/>
                <a:cs typeface="+mn-lt"/>
              </a:rPr>
              <a:t>生は引き継ぎをしていく中、</a:t>
            </a:r>
            <a:r>
              <a:rPr lang="ja-JP" sz="900">
                <a:ea typeface="+mn-lt"/>
                <a:cs typeface="+mn-lt"/>
              </a:rPr>
              <a:t>それぞれ</a:t>
            </a:r>
            <a:r>
              <a:rPr lang="ja-JP" altLang="en-US" sz="900">
                <a:ea typeface="+mn-lt"/>
                <a:cs typeface="+mn-lt"/>
              </a:rPr>
              <a:t>の立場で悩みや</a:t>
            </a:r>
            <a:r>
              <a:rPr lang="ja-JP" sz="900">
                <a:ea typeface="+mn-lt"/>
                <a:cs typeface="+mn-lt"/>
              </a:rPr>
              <a:t>不安を抱え</a:t>
            </a:r>
            <a:r>
              <a:rPr lang="ja-JP" altLang="en-US" sz="900">
                <a:ea typeface="+mn-lt"/>
                <a:cs typeface="+mn-lt"/>
              </a:rPr>
              <a:t>る</a:t>
            </a:r>
            <a:r>
              <a:rPr lang="ja-JP" sz="900">
                <a:ea typeface="+mn-lt"/>
                <a:cs typeface="+mn-lt"/>
              </a:rPr>
              <a:t>時期に「お悩み相談会」をテーマセッション形式で開催しました。他大学の学生委員と</a:t>
            </a:r>
            <a:r>
              <a:rPr lang="ja-JP" altLang="en-US" sz="900">
                <a:ea typeface="+mn-lt"/>
                <a:cs typeface="+mn-lt"/>
              </a:rPr>
              <a:t>の対話を通じて、多様な視点やヒント</a:t>
            </a:r>
            <a:r>
              <a:rPr lang="ja-JP" sz="900">
                <a:ea typeface="+mn-lt"/>
                <a:cs typeface="+mn-lt"/>
              </a:rPr>
              <a:t>を得ることができ、悩みの整理や解決につながる有意義な時間となりました。</a:t>
            </a:r>
            <a:endParaRPr lang="ja-JP" altLang="en-US">
              <a:ea typeface="+mn-lt"/>
              <a:cs typeface="+mn-lt"/>
            </a:endParaRPr>
          </a:p>
        </p:txBody>
      </p:sp>
      <p:grpSp>
        <p:nvGrpSpPr>
          <p:cNvPr id="90" name="グループ化 89">
            <a:extLst>
              <a:ext uri="{FF2B5EF4-FFF2-40B4-BE49-F238E27FC236}">
                <a16:creationId xmlns:a16="http://schemas.microsoft.com/office/drawing/2014/main" id="{B439B51C-84AC-47CD-81E7-C0C00371FF39}"/>
              </a:ext>
            </a:extLst>
          </p:cNvPr>
          <p:cNvGrpSpPr/>
          <p:nvPr/>
        </p:nvGrpSpPr>
        <p:grpSpPr>
          <a:xfrm>
            <a:off x="81526" y="6990810"/>
            <a:ext cx="2589711" cy="707886"/>
            <a:chOff x="135339" y="1170998"/>
            <a:chExt cx="2589711" cy="707886"/>
          </a:xfrm>
        </p:grpSpPr>
        <p:sp>
          <p:nvSpPr>
            <p:cNvPr id="91" name="テキスト ボックス 90">
              <a:extLst>
                <a:ext uri="{FF2B5EF4-FFF2-40B4-BE49-F238E27FC236}">
                  <a16:creationId xmlns:a16="http://schemas.microsoft.com/office/drawing/2014/main" id="{BF1F4F76-540D-473D-8613-5E9C7E902F78}"/>
                </a:ext>
              </a:extLst>
            </p:cNvPr>
            <p:cNvSpPr txBox="1"/>
            <p:nvPr/>
          </p:nvSpPr>
          <p:spPr>
            <a:xfrm>
              <a:off x="135339" y="1170998"/>
              <a:ext cx="1090758" cy="707886"/>
            </a:xfrm>
            <a:prstGeom prst="rect">
              <a:avLst/>
            </a:prstGeom>
            <a:noFill/>
          </p:spPr>
          <p:txBody>
            <a:bodyPr wrap="square" rtlCol="0">
              <a:spAutoFit/>
            </a:bodyPr>
            <a:lstStyle/>
            <a:p>
              <a:r>
                <a:rPr kumimoji="1" lang="en-US" altLang="ja-JP" sz="4000" b="1">
                  <a:solidFill>
                    <a:srgbClr val="D53128"/>
                  </a:solidFill>
                  <a:latin typeface="HGPｺﾞｼｯｸE" panose="020B0900000000000000" pitchFamily="50" charset="-128"/>
                  <a:ea typeface="HGPｺﾞｼｯｸE" panose="020B0900000000000000" pitchFamily="50" charset="-128"/>
                </a:rPr>
                <a:t>03</a:t>
              </a:r>
              <a:endParaRPr kumimoji="1" lang="ja-JP" altLang="en-US" sz="4000" b="1">
                <a:solidFill>
                  <a:srgbClr val="D53128"/>
                </a:solidFill>
                <a:latin typeface="HGPｺﾞｼｯｸE" panose="020B0900000000000000" pitchFamily="50" charset="-128"/>
                <a:ea typeface="HGPｺﾞｼｯｸE" panose="020B0900000000000000" pitchFamily="50" charset="-128"/>
              </a:endParaRPr>
            </a:p>
          </p:txBody>
        </p:sp>
        <p:sp>
          <p:nvSpPr>
            <p:cNvPr id="92" name="テキスト ボックス 91">
              <a:extLst>
                <a:ext uri="{FF2B5EF4-FFF2-40B4-BE49-F238E27FC236}">
                  <a16:creationId xmlns:a16="http://schemas.microsoft.com/office/drawing/2014/main" id="{9609869B-2EDE-4501-9B05-FFF8B10EDEB6}"/>
                </a:ext>
              </a:extLst>
            </p:cNvPr>
            <p:cNvSpPr txBox="1"/>
            <p:nvPr/>
          </p:nvSpPr>
          <p:spPr>
            <a:xfrm>
              <a:off x="849918" y="1266873"/>
              <a:ext cx="1875132" cy="307777"/>
            </a:xfrm>
            <a:prstGeom prst="rect">
              <a:avLst/>
            </a:prstGeom>
            <a:noFill/>
          </p:spPr>
          <p:txBody>
            <a:bodyPr wrap="square" lIns="91440" tIns="45720" rIns="91440" bIns="45720" rtlCol="0" anchor="t">
              <a:spAutoFit/>
            </a:bodyPr>
            <a:lstStyle/>
            <a:p>
              <a:r>
                <a:rPr lang="ja-JP" altLang="en-US" sz="1400">
                  <a:solidFill>
                    <a:srgbClr val="D53128"/>
                  </a:solidFill>
                  <a:latin typeface="HGｺﾞｼｯｸE"/>
                  <a:ea typeface="HGｺﾞｼｯｸE"/>
                </a:rPr>
                <a:t>全体を通して</a:t>
              </a:r>
            </a:p>
          </p:txBody>
        </p:sp>
      </p:grpSp>
      <p:sp>
        <p:nvSpPr>
          <p:cNvPr id="93" name="テキスト ボックス 92">
            <a:extLst>
              <a:ext uri="{FF2B5EF4-FFF2-40B4-BE49-F238E27FC236}">
                <a16:creationId xmlns:a16="http://schemas.microsoft.com/office/drawing/2014/main" id="{C2DD691C-4F96-445B-9962-C17D5BED518D}"/>
              </a:ext>
            </a:extLst>
          </p:cNvPr>
          <p:cNvSpPr txBox="1"/>
          <p:nvPr/>
        </p:nvSpPr>
        <p:spPr>
          <a:xfrm>
            <a:off x="127278" y="7671464"/>
            <a:ext cx="2960333" cy="261610"/>
          </a:xfrm>
          <a:prstGeom prst="rect">
            <a:avLst/>
          </a:prstGeom>
          <a:noFill/>
        </p:spPr>
        <p:txBody>
          <a:bodyPr wrap="square" rtlCol="0">
            <a:spAutoFit/>
          </a:bodyPr>
          <a:lstStyle/>
          <a:p>
            <a:r>
              <a:rPr kumimoji="1" lang="ja-JP" altLang="en-US" sz="1100">
                <a:solidFill>
                  <a:srgbClr val="40210F"/>
                </a:solidFill>
                <a:latin typeface="HGｺﾞｼｯｸE" panose="020B0909000000000000" pitchFamily="49" charset="-128"/>
                <a:ea typeface="HGｺﾞｼｯｸE" panose="020B0909000000000000" pitchFamily="49" charset="-128"/>
              </a:rPr>
              <a:t>北陸エリアのつながりを感じる時間に</a:t>
            </a:r>
          </a:p>
        </p:txBody>
      </p:sp>
      <p:sp>
        <p:nvSpPr>
          <p:cNvPr id="94" name="テキスト ボックス 93">
            <a:extLst>
              <a:ext uri="{FF2B5EF4-FFF2-40B4-BE49-F238E27FC236}">
                <a16:creationId xmlns:a16="http://schemas.microsoft.com/office/drawing/2014/main" id="{422D373D-6B9B-45DB-B0EC-036746299615}"/>
              </a:ext>
            </a:extLst>
          </p:cNvPr>
          <p:cNvSpPr txBox="1"/>
          <p:nvPr/>
        </p:nvSpPr>
        <p:spPr>
          <a:xfrm>
            <a:off x="106860" y="7888022"/>
            <a:ext cx="3211256" cy="923330"/>
          </a:xfrm>
          <a:prstGeom prst="rect">
            <a:avLst/>
          </a:prstGeom>
          <a:noFill/>
        </p:spPr>
        <p:txBody>
          <a:bodyPr wrap="square" lIns="91440" tIns="45720" rIns="91440" bIns="45720" rtlCol="0" anchor="t">
            <a:spAutoFit/>
          </a:bodyPr>
          <a:lstStyle/>
          <a:p>
            <a:r>
              <a:rPr kumimoji="1" lang="ja-JP" altLang="en-US" sz="900"/>
              <a:t>これまで夜会はオンラインにて</a:t>
            </a:r>
            <a:r>
              <a:rPr kumimoji="1" lang="en-US" altLang="ja-JP" sz="900"/>
              <a:t>1</a:t>
            </a:r>
            <a:r>
              <a:rPr kumimoji="1" lang="ja-JP" altLang="en-US" sz="900"/>
              <a:t>時間～</a:t>
            </a:r>
            <a:r>
              <a:rPr kumimoji="1" lang="en-US" altLang="ja-JP" sz="900"/>
              <a:t>2</a:t>
            </a:r>
            <a:r>
              <a:rPr kumimoji="1" lang="ja-JP" altLang="en-US" sz="900"/>
              <a:t>時間程度実施していました。今回は対面開催ということでより参加者のつながりを感じてもらうことができました。参加者アンケートからも「富県大・富山大の人と交流ができるいい機会だった」という声が多く、北陸エリアのつながりを新執行代にに変わってからも作ることができたかと思います。</a:t>
            </a:r>
          </a:p>
        </p:txBody>
      </p:sp>
      <p:sp>
        <p:nvSpPr>
          <p:cNvPr id="118" name="テキスト ボックス 117">
            <a:extLst>
              <a:ext uri="{FF2B5EF4-FFF2-40B4-BE49-F238E27FC236}">
                <a16:creationId xmlns:a16="http://schemas.microsoft.com/office/drawing/2014/main" id="{486E28C4-6EB7-4384-9FA3-317E12BB3272}"/>
              </a:ext>
            </a:extLst>
          </p:cNvPr>
          <p:cNvSpPr txBox="1"/>
          <p:nvPr/>
        </p:nvSpPr>
        <p:spPr>
          <a:xfrm>
            <a:off x="2762641" y="2009315"/>
            <a:ext cx="902811" cy="307777"/>
          </a:xfrm>
          <a:prstGeom prst="rect">
            <a:avLst/>
          </a:prstGeom>
          <a:noFill/>
        </p:spPr>
        <p:txBody>
          <a:bodyPr wrap="square" rtlCol="0">
            <a:spAutoFit/>
          </a:bodyPr>
          <a:lstStyle/>
          <a:p>
            <a:r>
              <a:rPr kumimoji="1" lang="ja-JP" altLang="en-US" sz="1400" b="1" u="sng">
                <a:solidFill>
                  <a:srgbClr val="D53128"/>
                </a:solidFill>
                <a:latin typeface="+mj-lt"/>
                <a:ea typeface="+mj-ea"/>
                <a:cs typeface="Arial" panose="020B0604020202020204" pitchFamily="34" charset="0"/>
              </a:rPr>
              <a:t>参加者</a:t>
            </a:r>
          </a:p>
        </p:txBody>
      </p:sp>
      <p:sp>
        <p:nvSpPr>
          <p:cNvPr id="119" name="テキスト ボックス 118">
            <a:extLst>
              <a:ext uri="{FF2B5EF4-FFF2-40B4-BE49-F238E27FC236}">
                <a16:creationId xmlns:a16="http://schemas.microsoft.com/office/drawing/2014/main" id="{A5B622B8-DCB9-4DF4-B395-F4CD197672AE}"/>
              </a:ext>
            </a:extLst>
          </p:cNvPr>
          <p:cNvSpPr txBox="1"/>
          <p:nvPr/>
        </p:nvSpPr>
        <p:spPr>
          <a:xfrm>
            <a:off x="2819838" y="2264639"/>
            <a:ext cx="2408111" cy="707886"/>
          </a:xfrm>
          <a:prstGeom prst="rect">
            <a:avLst/>
          </a:prstGeom>
          <a:noFill/>
        </p:spPr>
        <p:txBody>
          <a:bodyPr wrap="square" lIns="91440" tIns="45720" rIns="91440" bIns="45720" rtlCol="0" anchor="t">
            <a:spAutoFit/>
          </a:bodyPr>
          <a:lstStyle/>
          <a:p>
            <a:pPr algn="just"/>
            <a:r>
              <a:rPr kumimoji="1" lang="ja-JP" altLang="en-US" sz="1000">
                <a:cs typeface="Arial"/>
              </a:rPr>
              <a:t>富山大</a:t>
            </a:r>
            <a:r>
              <a:rPr kumimoji="1" lang="en-US" altLang="ja-JP" sz="1000">
                <a:cs typeface="Arial"/>
              </a:rPr>
              <a:t>(7)</a:t>
            </a:r>
            <a:r>
              <a:rPr kumimoji="1" lang="ja-JP" altLang="en-US" sz="1000">
                <a:cs typeface="Arial"/>
              </a:rPr>
              <a:t>、</a:t>
            </a:r>
            <a:r>
              <a:rPr kumimoji="1" lang="ja-JP" sz="1000">
                <a:cs typeface="Arial"/>
              </a:rPr>
              <a:t>富</a:t>
            </a:r>
            <a:r>
              <a:rPr kumimoji="1" lang="ja-JP" altLang="en-US" sz="1000">
                <a:cs typeface="Arial"/>
              </a:rPr>
              <a:t>県</a:t>
            </a:r>
            <a:r>
              <a:rPr kumimoji="1" lang="ja-JP" sz="1000">
                <a:cs typeface="Arial"/>
              </a:rPr>
              <a:t>大</a:t>
            </a:r>
            <a:r>
              <a:rPr kumimoji="1" lang="en-US" altLang="ja-JP" sz="1000">
                <a:ea typeface="+mn-lt"/>
                <a:cs typeface="Arial"/>
              </a:rPr>
              <a:t>(9)、</a:t>
            </a:r>
            <a:endParaRPr kumimoji="1" lang="ja-JP" altLang="en-US" sz="1000">
              <a:ea typeface="+mn-lt"/>
              <a:cs typeface="Arial"/>
            </a:endParaRPr>
          </a:p>
          <a:p>
            <a:pPr algn="just"/>
            <a:r>
              <a:rPr lang="en-US" altLang="ja-JP" sz="1000">
                <a:cs typeface="Arial"/>
              </a:rPr>
              <a:t>ブロック（5）</a:t>
            </a:r>
          </a:p>
          <a:p>
            <a:pPr algn="just"/>
            <a:endParaRPr kumimoji="1" lang="en-US" altLang="ja-JP" sz="1000">
              <a:cs typeface="Arial" panose="020B0604020202020204" pitchFamily="34" charset="0"/>
            </a:endParaRPr>
          </a:p>
          <a:p>
            <a:pPr algn="just"/>
            <a:r>
              <a:rPr kumimoji="1" lang="ja-JP" altLang="en-US" sz="1000">
                <a:cs typeface="Arial"/>
              </a:rPr>
              <a:t>計2会員21名（ブロック事務局含む）</a:t>
            </a:r>
            <a:endParaRPr kumimoji="1" lang="en-US" altLang="ja-JP" sz="1000">
              <a:cs typeface="Arial"/>
            </a:endParaRPr>
          </a:p>
        </p:txBody>
      </p:sp>
      <p:sp>
        <p:nvSpPr>
          <p:cNvPr id="44" name="テキスト ボックス 43">
            <a:extLst>
              <a:ext uri="{FF2B5EF4-FFF2-40B4-BE49-F238E27FC236}">
                <a16:creationId xmlns:a16="http://schemas.microsoft.com/office/drawing/2014/main" id="{2650F913-0D4C-4F44-B144-5AC63C269756}"/>
              </a:ext>
            </a:extLst>
          </p:cNvPr>
          <p:cNvSpPr txBox="1"/>
          <p:nvPr/>
        </p:nvSpPr>
        <p:spPr>
          <a:xfrm>
            <a:off x="5003826" y="406814"/>
            <a:ext cx="1857147" cy="1123384"/>
          </a:xfrm>
          <a:prstGeom prst="rect">
            <a:avLst/>
          </a:prstGeom>
          <a:noFill/>
        </p:spPr>
        <p:txBody>
          <a:bodyPr wrap="square" lIns="91440" tIns="45720" rIns="91440" bIns="45720" rtlCol="0" anchor="t">
            <a:spAutoFit/>
          </a:bodyPr>
          <a:lstStyle/>
          <a:p>
            <a:r>
              <a:rPr kumimoji="1" lang="ja-JP" altLang="en-US" sz="1100" b="1" dirty="0">
                <a:latin typeface="メイリオ" panose="020B0604030504040204" pitchFamily="50" charset="-128"/>
                <a:ea typeface="メイリオ" panose="020B0604030504040204" pitchFamily="50" charset="-128"/>
              </a:rPr>
              <a:t>全国大学生協連</a:t>
            </a:r>
            <a:endParaRPr kumimoji="1" lang="en-US" altLang="ja-JP" sz="1100" b="1" dirty="0">
              <a:latin typeface="メイリオ" panose="020B0604030504040204" pitchFamily="50" charset="-128"/>
              <a:ea typeface="メイリオ" panose="020B0604030504040204" pitchFamily="50" charset="-128"/>
            </a:endParaRPr>
          </a:p>
          <a:p>
            <a:r>
              <a:rPr kumimoji="1" lang="ja-JP" altLang="en-US" sz="1100" b="1" dirty="0">
                <a:latin typeface="メイリオ" panose="020B0604030504040204" pitchFamily="50" charset="-128"/>
                <a:ea typeface="メイリオ" panose="020B0604030504040204" pitchFamily="50" charset="-128"/>
              </a:rPr>
              <a:t>　　　関西北陸ブロック</a:t>
            </a:r>
            <a:endParaRPr kumimoji="1" lang="en-US" altLang="ja-JP" sz="1100" b="1" dirty="0">
              <a:latin typeface="メイリオ" panose="020B0604030504040204" pitchFamily="50" charset="-128"/>
              <a:ea typeface="メイリオ" panose="020B0604030504040204" pitchFamily="50" charset="-128"/>
            </a:endParaRPr>
          </a:p>
          <a:p>
            <a:r>
              <a:rPr kumimoji="1" lang="ja-JP" altLang="en-US" sz="1050" dirty="0">
                <a:latin typeface="メイリオ"/>
                <a:ea typeface="メイリオ"/>
              </a:rPr>
              <a:t>執筆者：北陸エリア内局</a:t>
            </a:r>
            <a:endParaRPr kumimoji="1" lang="en-US" altLang="ja-JP" sz="1050" dirty="0">
              <a:latin typeface="メイリオ"/>
              <a:ea typeface="メイリオ"/>
            </a:endParaRPr>
          </a:p>
          <a:p>
            <a:r>
              <a:rPr kumimoji="1" lang="ja-JP" altLang="en-US" sz="1050" dirty="0">
                <a:latin typeface="メイリオ"/>
                <a:ea typeface="メイリオ"/>
              </a:rPr>
              <a:t>発行日：</a:t>
            </a:r>
            <a:r>
              <a:rPr kumimoji="1" lang="en-US" altLang="ja-JP" sz="1050" dirty="0">
                <a:latin typeface="メイリオ"/>
                <a:ea typeface="メイリオ"/>
              </a:rPr>
              <a:t>2025</a:t>
            </a:r>
            <a:r>
              <a:rPr kumimoji="1" lang="ja-JP" altLang="en-US" sz="1050" dirty="0">
                <a:latin typeface="メイリオ"/>
                <a:ea typeface="メイリオ"/>
              </a:rPr>
              <a:t>年</a:t>
            </a:r>
            <a:r>
              <a:rPr kumimoji="1" lang="en-US" altLang="ja-JP" sz="1050" dirty="0">
                <a:latin typeface="メイリオ"/>
                <a:ea typeface="メイリオ"/>
              </a:rPr>
              <a:t>6</a:t>
            </a:r>
            <a:r>
              <a:rPr kumimoji="1" lang="ja-JP" altLang="en-US" sz="1050" dirty="0">
                <a:latin typeface="メイリオ"/>
                <a:ea typeface="メイリオ"/>
              </a:rPr>
              <a:t>月</a:t>
            </a:r>
            <a:r>
              <a:rPr kumimoji="1" lang="en-US" altLang="ja-JP" sz="1050" dirty="0">
                <a:latin typeface="メイリオ"/>
                <a:ea typeface="メイリオ"/>
              </a:rPr>
              <a:t>19</a:t>
            </a:r>
            <a:r>
              <a:rPr kumimoji="1" lang="ja-JP" altLang="en-US" sz="1050" dirty="0">
                <a:latin typeface="メイリオ"/>
                <a:ea typeface="メイリオ"/>
              </a:rPr>
              <a:t>日</a:t>
            </a:r>
            <a:endParaRPr kumimoji="1" lang="en-US" altLang="ja-JP" sz="1050" dirty="0">
              <a:latin typeface="メイリオ"/>
              <a:ea typeface="メイリオ"/>
            </a:endParaRPr>
          </a:p>
          <a:p>
            <a:pPr algn="ctr"/>
            <a:r>
              <a:rPr kumimoji="1" lang="ja-JP" altLang="en-US" sz="1400" b="1" dirty="0">
                <a:latin typeface="メイリオ"/>
                <a:ea typeface="メイリオ"/>
              </a:rPr>
              <a:t>第</a:t>
            </a:r>
            <a:r>
              <a:rPr kumimoji="1" lang="en-US" altLang="ja-JP" sz="2400" b="1" dirty="0">
                <a:latin typeface="メイリオ"/>
                <a:ea typeface="メイリオ"/>
              </a:rPr>
              <a:t>380</a:t>
            </a:r>
            <a:r>
              <a:rPr kumimoji="1" lang="ja-JP" altLang="en-US" sz="1400" b="1" dirty="0">
                <a:latin typeface="メイリオ"/>
                <a:ea typeface="メイリオ"/>
              </a:rPr>
              <a:t>号</a:t>
            </a:r>
            <a:endParaRPr lang="en-US" altLang="ja-JP" sz="1050" b="1" dirty="0">
              <a:latin typeface="メイリオ" panose="020B0604030504040204" pitchFamily="50" charset="-128"/>
              <a:ea typeface="メイリオ" panose="020B0604030504040204" pitchFamily="50" charset="-128"/>
            </a:endParaRPr>
          </a:p>
        </p:txBody>
      </p:sp>
      <p:pic>
        <p:nvPicPr>
          <p:cNvPr id="45" name="図 44" descr="挿絵 が含まれている画像&#10;&#10;自動的に生成された説明">
            <a:extLst>
              <a:ext uri="{FF2B5EF4-FFF2-40B4-BE49-F238E27FC236}">
                <a16:creationId xmlns:a16="http://schemas.microsoft.com/office/drawing/2014/main" id="{FEC5C8FF-D738-4E9D-9C62-5C4888D5B757}"/>
              </a:ext>
            </a:extLst>
          </p:cNvPr>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9608" y="8805846"/>
            <a:ext cx="1007821" cy="540000"/>
          </a:xfrm>
          <a:prstGeom prst="rect">
            <a:avLst/>
          </a:prstGeom>
        </p:spPr>
      </p:pic>
      <p:cxnSp>
        <p:nvCxnSpPr>
          <p:cNvPr id="50" name="直線コネクタ 49">
            <a:extLst>
              <a:ext uri="{FF2B5EF4-FFF2-40B4-BE49-F238E27FC236}">
                <a16:creationId xmlns:a16="http://schemas.microsoft.com/office/drawing/2014/main" id="{B365903D-5406-4371-ABC6-3B5D68131DAD}"/>
              </a:ext>
            </a:extLst>
          </p:cNvPr>
          <p:cNvCxnSpPr>
            <a:cxnSpLocks/>
          </p:cNvCxnSpPr>
          <p:nvPr/>
        </p:nvCxnSpPr>
        <p:spPr>
          <a:xfrm>
            <a:off x="1323493" y="8805846"/>
            <a:ext cx="0" cy="540000"/>
          </a:xfrm>
          <a:prstGeom prst="line">
            <a:avLst/>
          </a:prstGeom>
        </p:spPr>
        <p:style>
          <a:lnRef idx="1">
            <a:schemeClr val="dk1"/>
          </a:lnRef>
          <a:fillRef idx="0">
            <a:schemeClr val="dk1"/>
          </a:fillRef>
          <a:effectRef idx="0">
            <a:schemeClr val="dk1"/>
          </a:effectRef>
          <a:fontRef idx="minor">
            <a:schemeClr val="tx1"/>
          </a:fontRef>
        </p:style>
      </p:cxnSp>
      <p:pic>
        <p:nvPicPr>
          <p:cNvPr id="2" name="図 1" descr="アイコン&#10;&#10;自動的に生成された説明">
            <a:extLst>
              <a:ext uri="{FF2B5EF4-FFF2-40B4-BE49-F238E27FC236}">
                <a16:creationId xmlns:a16="http://schemas.microsoft.com/office/drawing/2014/main" id="{F29775AB-2BD7-7AE9-41B1-20A2A7B9E7B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36930" y="8805846"/>
            <a:ext cx="540000" cy="540000"/>
          </a:xfrm>
          <a:prstGeom prst="rect">
            <a:avLst/>
          </a:prstGeom>
        </p:spPr>
      </p:pic>
      <p:pic>
        <p:nvPicPr>
          <p:cNvPr id="3" name="Picture 2">
            <a:extLst>
              <a:ext uri="{FF2B5EF4-FFF2-40B4-BE49-F238E27FC236}">
                <a16:creationId xmlns:a16="http://schemas.microsoft.com/office/drawing/2014/main" id="{6046C6B1-2C2D-34DB-676C-6057820779A0}"/>
              </a:ext>
            </a:extLst>
          </p:cNvPr>
          <p:cNvPicPr>
            <a:picLocks noChangeAspect="1"/>
          </p:cNvPicPr>
          <p:nvPr/>
        </p:nvPicPr>
        <p:blipFill>
          <a:blip r:embed="rId6"/>
          <a:stretch>
            <a:fillRect/>
          </a:stretch>
        </p:blipFill>
        <p:spPr>
          <a:xfrm>
            <a:off x="3558854" y="5413015"/>
            <a:ext cx="1942905" cy="1171528"/>
          </a:xfrm>
          <a:prstGeom prst="rect">
            <a:avLst/>
          </a:prstGeom>
        </p:spPr>
      </p:pic>
      <p:pic>
        <p:nvPicPr>
          <p:cNvPr id="4" name="Picture 3">
            <a:extLst>
              <a:ext uri="{FF2B5EF4-FFF2-40B4-BE49-F238E27FC236}">
                <a16:creationId xmlns:a16="http://schemas.microsoft.com/office/drawing/2014/main" id="{5192C75F-48DC-E19F-8086-CA1916DB1543}"/>
              </a:ext>
            </a:extLst>
          </p:cNvPr>
          <p:cNvPicPr>
            <a:picLocks noChangeAspect="1"/>
          </p:cNvPicPr>
          <p:nvPr/>
        </p:nvPicPr>
        <p:blipFill>
          <a:blip r:embed="rId7"/>
          <a:srcRect l="-8236" t="-9301" r="-18398" b="-10611"/>
          <a:stretch>
            <a:fillRect/>
          </a:stretch>
        </p:blipFill>
        <p:spPr>
          <a:xfrm>
            <a:off x="5003201" y="1784074"/>
            <a:ext cx="1698841" cy="1187767"/>
          </a:xfrm>
          <a:prstGeom prst="rect">
            <a:avLst/>
          </a:prstGeom>
        </p:spPr>
      </p:pic>
      <p:pic>
        <p:nvPicPr>
          <p:cNvPr id="5" name="Picture 4">
            <a:extLst>
              <a:ext uri="{FF2B5EF4-FFF2-40B4-BE49-F238E27FC236}">
                <a16:creationId xmlns:a16="http://schemas.microsoft.com/office/drawing/2014/main" id="{A40ED4A2-375A-5AA4-4BBB-7FFAD989B2D6}"/>
              </a:ext>
            </a:extLst>
          </p:cNvPr>
          <p:cNvPicPr>
            <a:picLocks noChangeAspect="1"/>
          </p:cNvPicPr>
          <p:nvPr/>
        </p:nvPicPr>
        <p:blipFill>
          <a:blip r:embed="rId8"/>
          <a:stretch>
            <a:fillRect/>
          </a:stretch>
        </p:blipFill>
        <p:spPr>
          <a:xfrm>
            <a:off x="3572260" y="3421397"/>
            <a:ext cx="1924255" cy="1277346"/>
          </a:xfrm>
          <a:prstGeom prst="rect">
            <a:avLst/>
          </a:prstGeom>
        </p:spPr>
      </p:pic>
      <p:pic>
        <p:nvPicPr>
          <p:cNvPr id="6" name="Picture 5">
            <a:extLst>
              <a:ext uri="{FF2B5EF4-FFF2-40B4-BE49-F238E27FC236}">
                <a16:creationId xmlns:a16="http://schemas.microsoft.com/office/drawing/2014/main" id="{7424A552-3DE0-AFFC-19EE-EAA9C3ED2FF8}"/>
              </a:ext>
            </a:extLst>
          </p:cNvPr>
          <p:cNvPicPr>
            <a:picLocks noChangeAspect="1"/>
          </p:cNvPicPr>
          <p:nvPr/>
        </p:nvPicPr>
        <p:blipFill>
          <a:blip r:embed="rId9"/>
          <a:stretch>
            <a:fillRect/>
          </a:stretch>
        </p:blipFill>
        <p:spPr>
          <a:xfrm>
            <a:off x="3638081" y="7273595"/>
            <a:ext cx="1829231" cy="1231352"/>
          </a:xfrm>
          <a:prstGeom prst="rect">
            <a:avLst/>
          </a:prstGeom>
        </p:spPr>
      </p:pic>
      <p:pic>
        <p:nvPicPr>
          <p:cNvPr id="7" name="Picture 6" descr="ロゴ, 会社名&#10;&#10;AI によって生成されたコンテンツは間違っている可能性があります。">
            <a:extLst>
              <a:ext uri="{FF2B5EF4-FFF2-40B4-BE49-F238E27FC236}">
                <a16:creationId xmlns:a16="http://schemas.microsoft.com/office/drawing/2014/main" id="{A7D91554-FAF4-F5A6-25EF-4B8C603BF613}"/>
              </a:ext>
            </a:extLst>
          </p:cNvPr>
          <p:cNvPicPr>
            <a:picLocks noChangeAspect="1"/>
          </p:cNvPicPr>
          <p:nvPr/>
        </p:nvPicPr>
        <p:blipFill>
          <a:blip r:embed="rId10"/>
          <a:stretch>
            <a:fillRect/>
          </a:stretch>
        </p:blipFill>
        <p:spPr>
          <a:xfrm>
            <a:off x="4339202" y="357361"/>
            <a:ext cx="676500" cy="733425"/>
          </a:xfrm>
          <a:prstGeom prst="rect">
            <a:avLst/>
          </a:prstGeom>
        </p:spPr>
      </p:pic>
    </p:spTree>
    <p:extLst>
      <p:ext uri="{BB962C8B-B14F-4D97-AF65-F5344CB8AC3E}">
        <p14:creationId xmlns:p14="http://schemas.microsoft.com/office/powerpoint/2010/main" val="620915717"/>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游ゴシック">
      <a:majorFont>
        <a:latin typeface="游ゴシック"/>
        <a:ea typeface="游ゴシック"/>
        <a:cs typeface=""/>
      </a:majorFont>
      <a:minorFont>
        <a:latin typeface="游ゴシック Medium"/>
        <a:ea typeface="游ゴシック Medium"/>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1E532461FA68CC46B6CF3C490405AE0F" ma:contentTypeVersion="11" ma:contentTypeDescription="新しいドキュメントを作成します。" ma:contentTypeScope="" ma:versionID="be3a15bb3c558c08b2a923832c21c68f">
  <xsd:schema xmlns:xsd="http://www.w3.org/2001/XMLSchema" xmlns:xs="http://www.w3.org/2001/XMLSchema" xmlns:p="http://schemas.microsoft.com/office/2006/metadata/properties" xmlns:ns2="22100474-6b65-4bef-848f-f40f8f6f746d" xmlns:ns3="beb0b2b8-e075-48e3-9dd7-de5ff93bd8c6" targetNamespace="http://schemas.microsoft.com/office/2006/metadata/properties" ma:root="true" ma:fieldsID="2877b4861cb0168a2761331daf21d373" ns2:_="" ns3:_="">
    <xsd:import namespace="22100474-6b65-4bef-848f-f40f8f6f746d"/>
    <xsd:import namespace="beb0b2b8-e075-48e3-9dd7-de5ff93bd8c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2100474-6b65-4bef-848f-f40f8f6f74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eb0b2b8-e075-48e3-9dd7-de5ff93bd8c6"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70DD71D-0D6C-4431-BE2B-FDB4EE45077A}">
  <ds:schemaRefs>
    <ds:schemaRef ds:uri="22100474-6b65-4bef-848f-f40f8f6f746d"/>
    <ds:schemaRef ds:uri="beb0b2b8-e075-48e3-9dd7-de5ff93bd8c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8A61C23-D16A-45C1-ADF8-2D9743BC53EA}">
  <ds:schemaRefs>
    <ds:schemaRef ds:uri="http://schemas.microsoft.com/sharepoint/v3/contenttype/forms"/>
  </ds:schemaRefs>
</ds:datastoreItem>
</file>

<file path=customXml/itemProps3.xml><?xml version="1.0" encoding="utf-8"?>
<ds:datastoreItem xmlns:ds="http://schemas.openxmlformats.org/officeDocument/2006/customXml" ds:itemID="{F54D6553-09ED-4333-A4BE-E8300B305DB0}">
  <ds:schemaRefs>
    <ds:schemaRef ds:uri="22100474-6b65-4bef-848f-f40f8f6f746d"/>
    <ds:schemaRef ds:uri="beb0b2b8-e075-48e3-9dd7-de5ff93bd8c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558</Words>
  <Application>Microsoft Office PowerPoint</Application>
  <PresentationFormat>A4 Paper (210x297 mm)</PresentationFormat>
  <Paragraphs>48</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HGPｺﾞｼｯｸE</vt:lpstr>
      <vt:lpstr>HGｺﾞｼｯｸE</vt:lpstr>
      <vt:lpstr>Meiryo UI</vt:lpstr>
      <vt:lpstr>メイリオ</vt:lpstr>
      <vt:lpstr>游ゴシック</vt:lpstr>
      <vt:lpstr>游ゴシック Medium</vt:lpstr>
      <vt:lpstr>Arial</vt:lpstr>
      <vt:lpstr>Segoe UI</vt:lpstr>
      <vt:lpstr>Office テーマ</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下出大貴</dc:creator>
  <cp:lastModifiedBy>素数のまい Ἐρινύς,</cp:lastModifiedBy>
  <cp:revision>8</cp:revision>
  <dcterms:created xsi:type="dcterms:W3CDTF">2018-02-09T21:20:45Z</dcterms:created>
  <dcterms:modified xsi:type="dcterms:W3CDTF">2025-06-19T09:45:51Z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0x0101001E532461FA68CC46B6CF3C490405AE0F</vt:lpwstr>
  </property>
</Properties>
</file>